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57" r:id="rId4"/>
    <p:sldId id="263" r:id="rId5"/>
    <p:sldId id="258" r:id="rId6"/>
    <p:sldId id="259" r:id="rId7"/>
    <p:sldId id="260" r:id="rId8"/>
    <p:sldId id="274" r:id="rId9"/>
    <p:sldId id="275" r:id="rId10"/>
    <p:sldId id="261" r:id="rId11"/>
    <p:sldId id="265" r:id="rId12"/>
    <p:sldId id="264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AE520E5-EB4E-48DB-B5C0-ED430CCA9F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304" y="2113722"/>
            <a:ext cx="11078817" cy="2986997"/>
          </a:xfrm>
        </p:spPr>
        <p:txBody>
          <a:bodyPr>
            <a:normAutofit fontScale="90000"/>
          </a:bodyPr>
          <a:lstStyle/>
          <a:p>
            <a:pPr algn="ctr">
              <a:lnSpc>
                <a:spcPct val="130000"/>
              </a:lnSpc>
              <a:spcAft>
                <a:spcPts val="800"/>
              </a:spcAft>
            </a:pPr>
            <a:r>
              <a:rPr lang="it-IT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ISTITUTO D'ISTRUZIONE STATALE SUPERIORE</a:t>
            </a:r>
            <a:r>
              <a:rPr lang="it-IT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it-IT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"C. COLOMBO" TORRE DEL GRECO</a:t>
            </a:r>
            <a:r>
              <a:rPr lang="it-IT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it-IT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7E813541-D47D-446F-8B7B-904F5173E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04" y="4744278"/>
            <a:ext cx="2038095" cy="2038095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D61E2A29-E69F-4438-BE74-F0EAA6B71B12}"/>
              </a:ext>
            </a:extLst>
          </p:cNvPr>
          <p:cNvSpPr/>
          <p:nvPr/>
        </p:nvSpPr>
        <p:spPr>
          <a:xfrm>
            <a:off x="7361694" y="5780985"/>
            <a:ext cx="4333238" cy="4594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  <a:spcAft>
                <a:spcPts val="800"/>
              </a:spcAft>
            </a:pPr>
            <a:r>
              <a:rPr lang="it-IT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ANNO SCOLASTICO 2018/2019</a:t>
            </a:r>
            <a:endParaRPr lang="it-IT" sz="10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A86F7B43-258A-48F8-A337-0B2866347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0310" y="75626"/>
            <a:ext cx="1766237" cy="155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69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9EF2F8C9-2142-49A9-AF41-8C23D785F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438" y="1112319"/>
            <a:ext cx="8913124" cy="463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97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C6EC1BA-C9E3-4537-A5A0-63447B23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861" y="3824722"/>
            <a:ext cx="2584189" cy="1507067"/>
          </a:xfrm>
        </p:spPr>
        <p:txBody>
          <a:bodyPr/>
          <a:lstStyle/>
          <a:p>
            <a:pPr algn="ctr"/>
            <a:r>
              <a:rPr lang="it-IT" dirty="0"/>
              <a:t>Genitori 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3A57FDB7-469E-44D3-9528-6FB20AE7A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801" y="1262676"/>
            <a:ext cx="4126311" cy="221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733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D5306E86-29DF-4A48-846F-C5BD1B8D6C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8887" y="21828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6D937A3F-2DEF-4D0B-B15A-D5C515DD0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485" y="1066419"/>
            <a:ext cx="11721515" cy="516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rafico delle risposte di Moduli. Titolo della domanda: In questo anno scolastico suo/a figlio/a ha partecipato alle attività progettuali extracurricolari proposte dalla scuola?. Numero di risposte: 64 risposte.">
            <a:extLst>
              <a:ext uri="{FF2B5EF4-FFF2-40B4-BE49-F238E27FC236}">
                <a16:creationId xmlns:a16="http://schemas.microsoft.com/office/drawing/2014/main" xmlns="" id="{D1E1DE8A-9D15-48BE-AD26-A9122F83E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7" y="381000"/>
            <a:ext cx="11370365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865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rafico delle risposte di Moduli. Titolo della domanda: Se si può indicare quale attività ha svolto suo figlio? . Numero di risposte: 51 risposte.">
            <a:extLst>
              <a:ext uri="{FF2B5EF4-FFF2-40B4-BE49-F238E27FC236}">
                <a16:creationId xmlns:a16="http://schemas.microsoft.com/office/drawing/2014/main" xmlns="" id="{327F1AF8-C31B-4E95-A593-D941248D6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33" y="188843"/>
            <a:ext cx="9783473" cy="648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135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rafico delle risposte di Moduli. Titolo della domanda: Sulla base anche dei commenti di suo figlio sulle attività svolte, indichi il suo grado di soddisfazione: . Numero di risposte: 64 risposte.">
            <a:extLst>
              <a:ext uri="{FF2B5EF4-FFF2-40B4-BE49-F238E27FC236}">
                <a16:creationId xmlns:a16="http://schemas.microsoft.com/office/drawing/2014/main" xmlns="" id="{978D1C4A-EE13-4ED2-9207-09725582A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17" y="639416"/>
            <a:ext cx="11675165" cy="583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12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rafico delle risposte di Moduli. Titolo della domanda: In caso non fosse soddisfatto, cosa le piacerebbe che la scuola introducesse il prossimo anno per l'ampliamento dell'Offerta Formativa, oltre i corsi già programmati? . Numero di risposte: 49 risposte.">
            <a:extLst>
              <a:ext uri="{FF2B5EF4-FFF2-40B4-BE49-F238E27FC236}">
                <a16:creationId xmlns:a16="http://schemas.microsoft.com/office/drawing/2014/main" xmlns="" id="{A3E777FA-1567-4D6F-8CA0-C24DE3BBC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5" y="186084"/>
            <a:ext cx="11635409" cy="648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757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rafico delle risposte di Moduli. Titolo della domanda: I docenti hanno utilizzato metodologie didattiche e strategie diversificate per il recupero delle insufficienze riportate dagli alunni, come: pausa didattica, recupero in itinere, recupero extra curricolare - sportello didattico, studio autonomo e progetti PON e POR. Indichi il suo grado di soddisfazione: . Numero di risposte: 63 risposte.">
            <a:extLst>
              <a:ext uri="{FF2B5EF4-FFF2-40B4-BE49-F238E27FC236}">
                <a16:creationId xmlns:a16="http://schemas.microsoft.com/office/drawing/2014/main" xmlns="" id="{5171681F-F037-4E89-8CAD-E527795DF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61" y="642730"/>
            <a:ext cx="11145078" cy="557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154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rafico delle risposte di Moduli. Titolo della domanda: Nel caso in cui suo figlio frequenti una delle classi del triennio, ritiene efficaci i percorsi di alternanza scuola-lavoro organizzati dalla scuola?. Numero di risposte: 44 risposte.">
            <a:extLst>
              <a:ext uri="{FF2B5EF4-FFF2-40B4-BE49-F238E27FC236}">
                <a16:creationId xmlns:a16="http://schemas.microsoft.com/office/drawing/2014/main" xmlns="" id="{6E7AB3C1-07C3-4A5F-BF3E-D6FE96B81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51" y="622852"/>
            <a:ext cx="11224591" cy="561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627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rafico delle risposte di Moduli. Titolo della domanda: é soddisfatto delle attività laboratoriali svolte da suo figlio? . Numero di risposte: 59 risposte.">
            <a:extLst>
              <a:ext uri="{FF2B5EF4-FFF2-40B4-BE49-F238E27FC236}">
                <a16:creationId xmlns:a16="http://schemas.microsoft.com/office/drawing/2014/main" xmlns="" id="{8D546646-5147-4543-BD0E-383463821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13" y="840621"/>
            <a:ext cx="11224591" cy="517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62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C6EC1BA-C9E3-4537-A5A0-63447B23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861" y="3824722"/>
            <a:ext cx="2584189" cy="1507067"/>
          </a:xfrm>
        </p:spPr>
        <p:txBody>
          <a:bodyPr/>
          <a:lstStyle/>
          <a:p>
            <a:pPr algn="ctr"/>
            <a:r>
              <a:rPr lang="it-IT" dirty="0"/>
              <a:t>Studenti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3A57FDB7-469E-44D3-9528-6FB20AE7A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801" y="1262676"/>
            <a:ext cx="4126311" cy="221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60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D6CB610F-14ED-4742-B470-16455D67E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887" y="1000021"/>
            <a:ext cx="7246226" cy="485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839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62A57E23-87F5-4CF4-B804-184B512CF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5478" y="980660"/>
            <a:ext cx="1032566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xmlns="" id="{B4907909-63E6-4BFA-AC63-4F24D3FAD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997" y="2066418"/>
            <a:ext cx="4003343" cy="233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xmlns="" id="{3E047465-36C0-45B1-B1AE-BB3B45726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323646"/>
              </p:ext>
            </p:extLst>
          </p:nvPr>
        </p:nvGraphicFramePr>
        <p:xfrm>
          <a:off x="461985" y="267666"/>
          <a:ext cx="7371828" cy="63226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60740">
                  <a:extLst>
                    <a:ext uri="{9D8B030D-6E8A-4147-A177-3AD203B41FA5}">
                      <a16:colId xmlns:a16="http://schemas.microsoft.com/office/drawing/2014/main" xmlns="" val="3183542437"/>
                    </a:ext>
                  </a:extLst>
                </a:gridCol>
                <a:gridCol w="677772">
                  <a:extLst>
                    <a:ext uri="{9D8B030D-6E8A-4147-A177-3AD203B41FA5}">
                      <a16:colId xmlns:a16="http://schemas.microsoft.com/office/drawing/2014/main" xmlns="" val="4084743573"/>
                    </a:ext>
                  </a:extLst>
                </a:gridCol>
                <a:gridCol w="677772">
                  <a:extLst>
                    <a:ext uri="{9D8B030D-6E8A-4147-A177-3AD203B41FA5}">
                      <a16:colId xmlns:a16="http://schemas.microsoft.com/office/drawing/2014/main" xmlns="" val="3092787589"/>
                    </a:ext>
                  </a:extLst>
                </a:gridCol>
                <a:gridCol w="677772">
                  <a:extLst>
                    <a:ext uri="{9D8B030D-6E8A-4147-A177-3AD203B41FA5}">
                      <a16:colId xmlns:a16="http://schemas.microsoft.com/office/drawing/2014/main" xmlns="" val="4092691761"/>
                    </a:ext>
                  </a:extLst>
                </a:gridCol>
                <a:gridCol w="677772">
                  <a:extLst>
                    <a:ext uri="{9D8B030D-6E8A-4147-A177-3AD203B41FA5}">
                      <a16:colId xmlns:a16="http://schemas.microsoft.com/office/drawing/2014/main" xmlns="" val="3331779938"/>
                    </a:ext>
                  </a:extLst>
                </a:gridCol>
              </a:tblGrid>
              <a:tr h="600282">
                <a:tc gridSpan="5">
                  <a:txBody>
                    <a:bodyPr/>
                    <a:lstStyle/>
                    <a:p>
                      <a:pPr algn="ctr">
                        <a:lnSpc>
                          <a:spcPts val="2025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Pensi alla sua istituzione scolastica, comprensiva delle diverse sedi e indirizzi di studio. Quanto è d’accordo con le seguenti affermazioni?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2712074"/>
                  </a:ext>
                </a:extLst>
              </a:tr>
              <a:tr h="715994">
                <a:tc>
                  <a:txBody>
                    <a:bodyPr/>
                    <a:lstStyle/>
                    <a:p>
                      <a:endParaRPr lang="it-IT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Molto in disaccordo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 disaccordo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D'accordo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Molto d’accordo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extLst>
                  <a:ext uri="{0D108BD9-81ED-4DB2-BD59-A6C34878D82A}">
                    <a16:rowId xmlns:a16="http://schemas.microsoft.com/office/drawing/2014/main" xmlns="" val="2588233217"/>
                  </a:ext>
                </a:extLst>
              </a:tr>
              <a:tr h="231833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 classe c'è un clima positivo tra gli studenti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1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6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39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4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extLst>
                  <a:ext uri="{0D108BD9-81ED-4DB2-BD59-A6C34878D82A}">
                    <a16:rowId xmlns:a16="http://schemas.microsoft.com/office/drawing/2014/main" xmlns="" val="3309992014"/>
                  </a:ext>
                </a:extLst>
              </a:tr>
              <a:tr h="231833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 classe c'è un clima positivo tra studenti e docenti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4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40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5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extLst>
                  <a:ext uri="{0D108BD9-81ED-4DB2-BD59-A6C34878D82A}">
                    <a16:rowId xmlns:a16="http://schemas.microsoft.com/office/drawing/2014/main" xmlns="" val="1893088824"/>
                  </a:ext>
                </a:extLst>
              </a:tr>
              <a:tr h="231833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 questa istituzione scolastica ci sono classi in cui le relazioni sono più difficili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6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34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10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extLst>
                  <a:ext uri="{0D108BD9-81ED-4DB2-BD59-A6C34878D82A}">
                    <a16:rowId xmlns:a16="http://schemas.microsoft.com/office/drawing/2014/main" xmlns="" val="2016998897"/>
                  </a:ext>
                </a:extLst>
              </a:tr>
              <a:tr h="231833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 questa istituzione scolastica i miei rapporti con i colleghi sono difficili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29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19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extLst>
                  <a:ext uri="{0D108BD9-81ED-4DB2-BD59-A6C34878D82A}">
                    <a16:rowId xmlns:a16="http://schemas.microsoft.com/office/drawing/2014/main" xmlns="" val="1273704534"/>
                  </a:ext>
                </a:extLst>
              </a:tr>
              <a:tr h="25890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In questa istituzione scolastica è difficile dialogare con i genitori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8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32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7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3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extLst>
                  <a:ext uri="{0D108BD9-81ED-4DB2-BD59-A6C34878D82A}">
                    <a16:rowId xmlns:a16="http://schemas.microsoft.com/office/drawing/2014/main" xmlns="" val="3803331341"/>
                  </a:ext>
                </a:extLst>
              </a:tr>
              <a:tr h="35287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In questa istituzione scolastica le famiglie apprezzano il lavoro degli insegnanti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11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37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2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extLst>
                  <a:ext uri="{0D108BD9-81ED-4DB2-BD59-A6C34878D82A}">
                    <a16:rowId xmlns:a16="http://schemas.microsoft.com/office/drawing/2014/main" xmlns="" val="3640569768"/>
                  </a:ext>
                </a:extLst>
              </a:tr>
              <a:tr h="35287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In questa istituzione scolastica docenti e personale ATA collaborano positivamente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7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39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4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extLst>
                  <a:ext uri="{0D108BD9-81ED-4DB2-BD59-A6C34878D82A}">
                    <a16:rowId xmlns:a16="http://schemas.microsoft.com/office/drawing/2014/main" xmlns="" val="4024944032"/>
                  </a:ext>
                </a:extLst>
              </a:tr>
              <a:tr h="35287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Questa istituzione scolastica stimola la partecipazione delle famiglie alle sue iniziative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8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36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6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extLst>
                  <a:ext uri="{0D108BD9-81ED-4DB2-BD59-A6C34878D82A}">
                    <a16:rowId xmlns:a16="http://schemas.microsoft.com/office/drawing/2014/main" xmlns="" val="2544338259"/>
                  </a:ext>
                </a:extLst>
              </a:tr>
              <a:tr h="35287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Questa istituzione scolastica si confronta con le famiglie sulle linee educative ed i valori da trasmettere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11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33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6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extLst>
                  <a:ext uri="{0D108BD9-81ED-4DB2-BD59-A6C34878D82A}">
                    <a16:rowId xmlns:a16="http://schemas.microsoft.com/office/drawing/2014/main" xmlns="" val="3990100929"/>
                  </a:ext>
                </a:extLst>
              </a:tr>
              <a:tr h="35287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 questa istituzione scolastica il Dirigente Scolastico contribuisce a creare un clima di lavoro positivo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12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32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5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extLst>
                  <a:ext uri="{0D108BD9-81ED-4DB2-BD59-A6C34878D82A}">
                    <a16:rowId xmlns:a16="http://schemas.microsoft.com/office/drawing/2014/main" xmlns="" val="927495804"/>
                  </a:ext>
                </a:extLst>
              </a:tr>
              <a:tr h="35287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In questa istituzione scolastica il Dirigente Scolastico valorizza il lavoro degli insegnanti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12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32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5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extLst>
                  <a:ext uri="{0D108BD9-81ED-4DB2-BD59-A6C34878D82A}">
                    <a16:rowId xmlns:a16="http://schemas.microsoft.com/office/drawing/2014/main" xmlns="" val="821528816"/>
                  </a:ext>
                </a:extLst>
              </a:tr>
              <a:tr h="11792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Totale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41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128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330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51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 anchor="ctr"/>
                </a:tc>
                <a:extLst>
                  <a:ext uri="{0D108BD9-81ED-4DB2-BD59-A6C34878D82A}">
                    <a16:rowId xmlns:a16="http://schemas.microsoft.com/office/drawing/2014/main" xmlns="" val="2474643273"/>
                  </a:ext>
                </a:extLst>
              </a:tr>
              <a:tr h="231833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%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8%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23 %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60 %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9%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93" marR="26793" marT="0" marB="0" anchor="ctr"/>
                </a:tc>
                <a:extLst>
                  <a:ext uri="{0D108BD9-81ED-4DB2-BD59-A6C34878D82A}">
                    <a16:rowId xmlns:a16="http://schemas.microsoft.com/office/drawing/2014/main" xmlns="" val="1489841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1738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15C349A9-E259-459A-8DF4-1AF5FCC5D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2049" name="Picture 1">
            <a:extLst>
              <a:ext uri="{FF2B5EF4-FFF2-40B4-BE49-F238E27FC236}">
                <a16:creationId xmlns:a16="http://schemas.microsoft.com/office/drawing/2014/main" xmlns="" id="{1D17099D-D27C-4521-B8CE-4FD9D8D83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791" y="2436835"/>
            <a:ext cx="3338318" cy="165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6B4897EA-1C8F-4EFC-B2D2-965CA13D2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91" y="192436"/>
            <a:ext cx="8575002" cy="647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04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B3EBFE48-CCC7-4233-BB10-9627C2C11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857" y="695408"/>
            <a:ext cx="9548286" cy="616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1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fico delle risposte di Moduli. Titolo della domanda: Leggi attentamente e rispondi . Numero di risposte: .">
            <a:extLst>
              <a:ext uri="{FF2B5EF4-FFF2-40B4-BE49-F238E27FC236}">
                <a16:creationId xmlns:a16="http://schemas.microsoft.com/office/drawing/2014/main" xmlns="" id="{BA162DD5-D9C1-4970-9441-41DFBC91D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061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F2DE7761-60C7-453E-B8E4-CD738FED2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582" y="1093597"/>
            <a:ext cx="7454835" cy="448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4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rafico delle risposte di Moduli. Titolo della domanda: Sei soddisfatto delle attività extracurricolari offerte dalla scuola? Progetti PON, POR, progetti PTOF . Numero di risposte: 210 risposte.">
            <a:extLst>
              <a:ext uri="{FF2B5EF4-FFF2-40B4-BE49-F238E27FC236}">
                <a16:creationId xmlns:a16="http://schemas.microsoft.com/office/drawing/2014/main" xmlns="" id="{D654C49D-CEB8-48E3-8311-DDCA6E4B9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48" y="424070"/>
            <a:ext cx="11595652" cy="580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347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rafico delle risposte di Moduli. Titolo della domanda: Sei soddisfatto delle attività di recupero svolte presso l'ISISS COLOMBO? . Numero di risposte: 210 risposte.">
            <a:extLst>
              <a:ext uri="{FF2B5EF4-FFF2-40B4-BE49-F238E27FC236}">
                <a16:creationId xmlns:a16="http://schemas.microsoft.com/office/drawing/2014/main" xmlns="" id="{9C979808-BB1B-4ECE-A3A3-DAC0F59E6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48" y="617537"/>
            <a:ext cx="11277600" cy="562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648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afico delle risposte di Moduli. Titolo della domanda: Sei soddisfatto delle attività proposte relative al Progetto alternanza Scuola Lavoro? . Numero di risposte: 206 risposte.">
            <a:extLst>
              <a:ext uri="{FF2B5EF4-FFF2-40B4-BE49-F238E27FC236}">
                <a16:creationId xmlns:a16="http://schemas.microsoft.com/office/drawing/2014/main" xmlns="" id="{6D31143B-89CA-459C-8431-408D1507C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3" y="381000"/>
            <a:ext cx="11595654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10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322AB57-C5DC-4E0D-9687-082072F98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56" y="274983"/>
            <a:ext cx="11322258" cy="930965"/>
          </a:xfrm>
        </p:spPr>
        <p:txBody>
          <a:bodyPr/>
          <a:lstStyle/>
          <a:p>
            <a:pPr marL="0" indent="0">
              <a:buNone/>
            </a:pPr>
            <a:r>
              <a:rPr lang="it-IT" dirty="0">
                <a:solidFill>
                  <a:srgbClr val="000000"/>
                </a:solidFill>
                <a:latin typeface="Roboto"/>
              </a:rPr>
              <a:t>In caso tu non sia soddisfatto, cosa proponi per il prossimo anno scolastico per migliorare le attività curricolari ed extra curricolari? </a:t>
            </a:r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204A5632-25A6-45F9-80C7-63F2504969E4}"/>
              </a:ext>
            </a:extLst>
          </p:cNvPr>
          <p:cNvSpPr/>
          <p:nvPr/>
        </p:nvSpPr>
        <p:spPr>
          <a:xfrm>
            <a:off x="198783" y="1205948"/>
            <a:ext cx="11463131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/>
              <a:t>alternanza Scuola lavoro nelle officine valide</a:t>
            </a:r>
          </a:p>
          <a:p>
            <a:r>
              <a:rPr lang="it-IT" sz="1400" dirty="0"/>
              <a:t>attività che si propone al mondo del lavoro</a:t>
            </a:r>
          </a:p>
          <a:p>
            <a:r>
              <a:rPr lang="it-IT" sz="1400" dirty="0"/>
              <a:t>"attività curriculari adatte alla formazione con più pratica"</a:t>
            </a:r>
          </a:p>
          <a:p>
            <a:r>
              <a:rPr lang="it-IT" sz="1400" dirty="0"/>
              <a:t>attività in mare</a:t>
            </a:r>
          </a:p>
          <a:p>
            <a:r>
              <a:rPr lang="it-IT" sz="1400" dirty="0"/>
              <a:t>attività sportive</a:t>
            </a:r>
          </a:p>
          <a:p>
            <a:r>
              <a:rPr lang="it-IT" sz="1400" dirty="0"/>
              <a:t>orientamento dalla classe seconda alla terza </a:t>
            </a:r>
          </a:p>
          <a:p>
            <a:r>
              <a:rPr lang="it-IT" sz="1400" dirty="0"/>
              <a:t>fare più attività extra-scolastiche , ad esempio: </a:t>
            </a:r>
            <a:r>
              <a:rPr lang="it-IT" sz="1400" dirty="0" err="1"/>
              <a:t>gite,partite</a:t>
            </a:r>
            <a:r>
              <a:rPr lang="it-IT" sz="1400" dirty="0"/>
              <a:t> di </a:t>
            </a:r>
            <a:r>
              <a:rPr lang="it-IT" sz="1400" dirty="0" err="1"/>
              <a:t>calcio,film</a:t>
            </a:r>
            <a:r>
              <a:rPr lang="it-IT" sz="1400" dirty="0"/>
              <a:t> ecc..</a:t>
            </a:r>
          </a:p>
          <a:p>
            <a:r>
              <a:rPr lang="it-IT" sz="1400" dirty="0"/>
              <a:t>fare più uscite scolastiche</a:t>
            </a:r>
          </a:p>
          <a:p>
            <a:r>
              <a:rPr lang="it-IT" sz="1400" dirty="0"/>
              <a:t>Farei più attività extrascolastiche inerenti al nostro futuro</a:t>
            </a:r>
          </a:p>
          <a:p>
            <a:r>
              <a:rPr lang="it-IT" sz="1400" dirty="0"/>
              <a:t>gite</a:t>
            </a:r>
          </a:p>
          <a:p>
            <a:r>
              <a:rPr lang="it-IT" sz="1400" dirty="0"/>
              <a:t>il progetto </a:t>
            </a:r>
            <a:r>
              <a:rPr lang="it-IT" sz="1400" dirty="0" err="1"/>
              <a:t>pon</a:t>
            </a:r>
            <a:r>
              <a:rPr lang="it-IT" sz="1400" dirty="0"/>
              <a:t> di calcio obbligatorio</a:t>
            </a:r>
          </a:p>
          <a:p>
            <a:r>
              <a:rPr lang="it-IT" sz="1400" dirty="0"/>
              <a:t>interagire con i </a:t>
            </a:r>
            <a:r>
              <a:rPr lang="it-IT" sz="1400" dirty="0" err="1"/>
              <a:t>laboratori,e</a:t>
            </a:r>
            <a:r>
              <a:rPr lang="it-IT" sz="1400" dirty="0"/>
              <a:t> avendo un contatto diretto con il mondo del lavoro attraverso uscite.</a:t>
            </a:r>
          </a:p>
          <a:p>
            <a:r>
              <a:rPr lang="it-IT" sz="1400" dirty="0"/>
              <a:t>la non partecipazione di alcuni individui fastidiosi sia per quanto riguarda le attività curricolari ed extracurricolari</a:t>
            </a:r>
          </a:p>
          <a:p>
            <a:r>
              <a:rPr lang="it-IT" sz="1400" dirty="0"/>
              <a:t>L'</a:t>
            </a:r>
            <a:r>
              <a:rPr lang="it-IT" sz="1400" dirty="0" err="1"/>
              <a:t>abientazione</a:t>
            </a:r>
            <a:endParaRPr lang="it-IT" sz="1400" dirty="0"/>
          </a:p>
          <a:p>
            <a:r>
              <a:rPr lang="it-IT" sz="1400" dirty="0"/>
              <a:t>Maggiore attività di alternanza scuola lavoro</a:t>
            </a:r>
          </a:p>
          <a:p>
            <a:r>
              <a:rPr lang="it-IT" sz="1400" dirty="0"/>
              <a:t>maggiore utilizzi del l'</a:t>
            </a:r>
            <a:r>
              <a:rPr lang="it-IT" sz="1400" dirty="0" err="1"/>
              <a:t>abboratorio</a:t>
            </a:r>
            <a:r>
              <a:rPr lang="it-IT" sz="1400" dirty="0"/>
              <a:t> di fisica e chimica e sportelli pomeridiani di fisica</a:t>
            </a:r>
          </a:p>
          <a:p>
            <a:r>
              <a:rPr lang="it-IT" sz="1400" dirty="0"/>
              <a:t>maggiori attività nei laboratori e più esperienze che ci collegano al mondo del lavoro nautico</a:t>
            </a:r>
          </a:p>
          <a:p>
            <a:r>
              <a:rPr lang="it-IT" sz="1400" dirty="0"/>
              <a:t>"miglioramenti al supporto alla didattica nelle materie professionalizzanti"</a:t>
            </a:r>
          </a:p>
          <a:p>
            <a:r>
              <a:rPr lang="it-IT" sz="1400" dirty="0"/>
              <a:t>"Migliorare la palestra per offrire più attività fisiche e offrire più gite scolastiche per approfondire le lezioni"</a:t>
            </a:r>
          </a:p>
          <a:p>
            <a:r>
              <a:rPr lang="it-IT" sz="1400" dirty="0"/>
              <a:t>molte più </a:t>
            </a:r>
            <a:r>
              <a:rPr lang="it-IT" sz="1400" dirty="0" err="1"/>
              <a:t>attivita</a:t>
            </a:r>
            <a:r>
              <a:rPr lang="it-IT" sz="1400" dirty="0"/>
              <a:t> extrascolastici e uscite</a:t>
            </a:r>
          </a:p>
          <a:p>
            <a:r>
              <a:rPr lang="it-IT" sz="1400" dirty="0"/>
              <a:t>Non sono soddisfatto dell' organizzazione in alcune attività extrascolastiche</a:t>
            </a:r>
          </a:p>
          <a:p>
            <a:r>
              <a:rPr lang="it-IT" sz="1400" dirty="0"/>
              <a:t>PIU ALTERNANZA A BORDO</a:t>
            </a:r>
          </a:p>
          <a:p>
            <a:r>
              <a:rPr lang="it-IT" sz="1400" dirty="0"/>
              <a:t>più alternanza a contatto con il mare e sul futuro posto di lavoro , in modo da aiutare gli alunni a scegliere e capire che strada intraprendere in futuro</a:t>
            </a:r>
          </a:p>
          <a:p>
            <a:r>
              <a:rPr lang="it-IT" sz="1400" dirty="0"/>
              <a:t>più alternanza al di fuori delle mura scolastiche, più viaggi di istruzione</a:t>
            </a:r>
          </a:p>
        </p:txBody>
      </p:sp>
    </p:spTree>
    <p:extLst>
      <p:ext uri="{BB962C8B-B14F-4D97-AF65-F5344CB8AC3E}">
        <p14:creationId xmlns:p14="http://schemas.microsoft.com/office/powerpoint/2010/main" val="4028838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904B21E3-D1D9-40A8-9B00-4EA8AA79B738}"/>
              </a:ext>
            </a:extLst>
          </p:cNvPr>
          <p:cNvSpPr/>
          <p:nvPr/>
        </p:nvSpPr>
        <p:spPr>
          <a:xfrm>
            <a:off x="132521" y="258901"/>
            <a:ext cx="11926957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/>
              <a:t>più attività che sono collegate con il mondo lavorativo</a:t>
            </a:r>
          </a:p>
          <a:p>
            <a:r>
              <a:rPr lang="it-IT" sz="1400" dirty="0" err="1"/>
              <a:t>piu’</a:t>
            </a:r>
            <a:r>
              <a:rPr lang="it-IT" sz="1400" dirty="0"/>
              <a:t> </a:t>
            </a:r>
            <a:r>
              <a:rPr lang="it-IT" sz="1400" dirty="0" err="1"/>
              <a:t>attivita'</a:t>
            </a:r>
            <a:r>
              <a:rPr lang="it-IT" sz="1400" dirty="0"/>
              <a:t> fuori dalla regione e dallo stato se possibile</a:t>
            </a:r>
          </a:p>
          <a:p>
            <a:r>
              <a:rPr lang="it-IT" sz="1400" dirty="0"/>
              <a:t>Più attività inerenti a progetti tipo nautico</a:t>
            </a:r>
          </a:p>
          <a:p>
            <a:r>
              <a:rPr lang="it-IT" sz="1400" dirty="0"/>
              <a:t>più attività, quelle attuali sono poche</a:t>
            </a:r>
          </a:p>
          <a:p>
            <a:r>
              <a:rPr lang="it-IT" sz="1400" dirty="0"/>
              <a:t>più stage e contributi economici</a:t>
            </a:r>
          </a:p>
          <a:p>
            <a:r>
              <a:rPr lang="it-IT" sz="1400" dirty="0"/>
              <a:t>più uscite</a:t>
            </a:r>
          </a:p>
          <a:p>
            <a:r>
              <a:rPr lang="it-IT" sz="1400" dirty="0"/>
              <a:t>più uscite nell'andare a visitare navi o università</a:t>
            </a:r>
          </a:p>
          <a:p>
            <a:r>
              <a:rPr lang="it-IT" sz="1400" dirty="0"/>
              <a:t>prima di tutto di abolire il sabato di entrare a scuola . Una volta a settimina qualcosa di pratico non le solite cose orali .</a:t>
            </a:r>
          </a:p>
          <a:p>
            <a:r>
              <a:rPr lang="it-IT" sz="1400" dirty="0"/>
              <a:t>propongo attività più approfondite verso il mondo del lavoro</a:t>
            </a:r>
          </a:p>
          <a:p>
            <a:r>
              <a:rPr lang="it-IT" sz="1400" dirty="0"/>
              <a:t>propongo più attività in ambito lavorativo per avere un'idea migliore di cosa ci aspetta all'esterno</a:t>
            </a:r>
          </a:p>
          <a:p>
            <a:r>
              <a:rPr lang="it-IT" sz="1400" dirty="0"/>
              <a:t>Propongo più pratica e meno teoria maggiori uscite didattiche e diminuzione dell'orario scolastico</a:t>
            </a:r>
          </a:p>
          <a:p>
            <a:r>
              <a:rPr lang="it-IT" sz="1400" dirty="0"/>
              <a:t>Propongo più uscite extra curricolari</a:t>
            </a:r>
          </a:p>
          <a:p>
            <a:r>
              <a:rPr lang="it-IT" sz="1400" dirty="0"/>
              <a:t>proporrei di frequentare per un totale di sessanta ore luoghi (sempre in ambito marittimo) e stage a bordo.</a:t>
            </a:r>
          </a:p>
          <a:p>
            <a:r>
              <a:rPr lang="it-IT" sz="1400" dirty="0"/>
              <a:t>proporrei sportelli di altre materie: come fisica, chimica ecc....</a:t>
            </a:r>
          </a:p>
          <a:p>
            <a:r>
              <a:rPr lang="it-IT" sz="1400" dirty="0"/>
              <a:t>qualcosa che raffiguri di più il settore nautico</a:t>
            </a:r>
          </a:p>
          <a:p>
            <a:r>
              <a:rPr lang="it-IT" sz="1400" dirty="0"/>
              <a:t>qualcosa di più inerente al nostro campo di competenze</a:t>
            </a:r>
          </a:p>
          <a:p>
            <a:r>
              <a:rPr lang="it-IT" sz="1400" dirty="0"/>
              <a:t>recuperi fisica</a:t>
            </a:r>
          </a:p>
          <a:p>
            <a:r>
              <a:rPr lang="it-IT" sz="1400" dirty="0"/>
              <a:t>Rivisitazione delle attrezzature da laboratorio e più visite esterne con eventuali esperti.</a:t>
            </a:r>
          </a:p>
          <a:p>
            <a:r>
              <a:rPr lang="it-IT" sz="1400" dirty="0"/>
              <a:t>Secondo me per migliorare le attività curricolari ed extra curricolari, bisognerebbe uscire il lunedì alle 14:00 e non venire a scuola il sabato</a:t>
            </a:r>
          </a:p>
          <a:p>
            <a:r>
              <a:rPr lang="it-IT" sz="1400" dirty="0"/>
              <a:t>secondo me per migliorare le attività curricolari, bisognerebbe uscire il </a:t>
            </a:r>
            <a:r>
              <a:rPr lang="it-IT" sz="1400" dirty="0" err="1"/>
              <a:t>lunedi</a:t>
            </a:r>
            <a:r>
              <a:rPr lang="it-IT" sz="1400" dirty="0"/>
              <a:t> alle 2 e il sabato non si andrebbe.</a:t>
            </a:r>
          </a:p>
          <a:p>
            <a:r>
              <a:rPr lang="it-IT" sz="1400" dirty="0"/>
              <a:t>"Sono soddisfatto"</a:t>
            </a:r>
          </a:p>
          <a:p>
            <a:r>
              <a:rPr lang="it-IT" sz="1400" dirty="0"/>
              <a:t>Squadre sportive</a:t>
            </a:r>
          </a:p>
          <a:p>
            <a:r>
              <a:rPr lang="it-IT" sz="1400" dirty="0"/>
              <a:t>un attrezzatura di educazione fisica migliore</a:t>
            </a:r>
          </a:p>
          <a:p>
            <a:r>
              <a:rPr lang="it-IT" sz="1400" dirty="0"/>
              <a:t>una nuova palestra</a:t>
            </a:r>
          </a:p>
          <a:p>
            <a:r>
              <a:rPr lang="it-IT" sz="1400" dirty="0"/>
              <a:t>valuterei la possibilità di un progetto scolastico culturale con altre scuole in gare ad esempio giochi matematici</a:t>
            </a:r>
          </a:p>
          <a:p>
            <a:r>
              <a:rPr lang="it-IT" sz="1400" dirty="0"/>
              <a:t>Viaggi di Istruzione a fine anno</a:t>
            </a:r>
          </a:p>
          <a:p>
            <a:r>
              <a:rPr lang="it-IT" sz="1400" dirty="0"/>
              <a:t>Viaggio d'istruzione a Barcellona</a:t>
            </a:r>
          </a:p>
          <a:p>
            <a:r>
              <a:rPr lang="it-IT" sz="1400" dirty="0"/>
              <a:t>viaggio in 3 a Palermo anche se la metà della classe ha il debito in navigazione grazie</a:t>
            </a:r>
          </a:p>
        </p:txBody>
      </p:sp>
    </p:spTree>
    <p:extLst>
      <p:ext uri="{BB962C8B-B14F-4D97-AF65-F5344CB8AC3E}">
        <p14:creationId xmlns:p14="http://schemas.microsoft.com/office/powerpoint/2010/main" val="3154796453"/>
      </p:ext>
    </p:extLst>
  </p:cSld>
  <p:clrMapOvr>
    <a:masterClrMapping/>
  </p:clrMapOvr>
</p:sld>
</file>

<file path=ppt/theme/theme1.xml><?xml version="1.0" encoding="utf-8"?>
<a:theme xmlns:a="http://schemas.openxmlformats.org/drawingml/2006/main" name="Sezion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59</TotalTime>
  <Words>762</Words>
  <Application>Microsoft Office PowerPoint</Application>
  <PresentationFormat>Widescreen</PresentationFormat>
  <Paragraphs>127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0" baseType="lpstr">
      <vt:lpstr>Calibri</vt:lpstr>
      <vt:lpstr>Century Gothic</vt:lpstr>
      <vt:lpstr>Comic Sans MS</vt:lpstr>
      <vt:lpstr>Roboto</vt:lpstr>
      <vt:lpstr>Times New Roman</vt:lpstr>
      <vt:lpstr>Wingdings 3</vt:lpstr>
      <vt:lpstr>Sezione</vt:lpstr>
      <vt:lpstr>ISTITUTO D'ISTRUZIONE STATALE SUPERIORE "C. COLOMBO" TORRE DEL GRECO </vt:lpstr>
      <vt:lpstr>Studenti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Genitori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PC</dc:creator>
  <cp:lastModifiedBy>lenovo</cp:lastModifiedBy>
  <cp:revision>7</cp:revision>
  <dcterms:created xsi:type="dcterms:W3CDTF">2019-05-14T12:21:33Z</dcterms:created>
  <dcterms:modified xsi:type="dcterms:W3CDTF">2020-03-02T10:29:32Z</dcterms:modified>
</cp:coreProperties>
</file>