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15"/>
  </p:notesMasterIdLst>
  <p:sldIdLst>
    <p:sldId id="256" r:id="rId2"/>
    <p:sldId id="272" r:id="rId3"/>
    <p:sldId id="273" r:id="rId4"/>
    <p:sldId id="274" r:id="rId5"/>
    <p:sldId id="275" r:id="rId6"/>
    <p:sldId id="276" r:id="rId7"/>
    <p:sldId id="277" r:id="rId8"/>
    <p:sldId id="278" r:id="rId9"/>
    <p:sldId id="279" r:id="rId10"/>
    <p:sldId id="280" r:id="rId11"/>
    <p:sldId id="281" r:id="rId12"/>
    <p:sldId id="282" r:id="rId13"/>
    <p:sldId id="283" r:id="rId14"/>
    <p:sldId id="284" r:id="rId15"/>
    <p:sldId id="285" r:id="rId16"/>
    <p:sldId id="286" r:id="rId17"/>
    <p:sldId id="287" r:id="rId18"/>
    <p:sldId id="288" r:id="rId19"/>
    <p:sldId id="289" r:id="rId20"/>
    <p:sldId id="290" r:id="rId21"/>
    <p:sldId id="291" r:id="rId22"/>
    <p:sldId id="292" r:id="rId23"/>
    <p:sldId id="293" r:id="rId24"/>
    <p:sldId id="294" r:id="rId25"/>
    <p:sldId id="295" r:id="rId26"/>
    <p:sldId id="296" r:id="rId27"/>
    <p:sldId id="297" r:id="rId28"/>
    <p:sldId id="298" r:id="rId29"/>
    <p:sldId id="299" r:id="rId30"/>
    <p:sldId id="300" r:id="rId31"/>
    <p:sldId id="301" r:id="rId32"/>
    <p:sldId id="302" r:id="rId33"/>
    <p:sldId id="303" r:id="rId34"/>
    <p:sldId id="304" r:id="rId35"/>
    <p:sldId id="305" r:id="rId36"/>
    <p:sldId id="306" r:id="rId37"/>
    <p:sldId id="307" r:id="rId38"/>
    <p:sldId id="308" r:id="rId39"/>
    <p:sldId id="309" r:id="rId40"/>
    <p:sldId id="310" r:id="rId41"/>
    <p:sldId id="311" r:id="rId42"/>
    <p:sldId id="312" r:id="rId43"/>
    <p:sldId id="313" r:id="rId44"/>
    <p:sldId id="314" r:id="rId45"/>
    <p:sldId id="315" r:id="rId46"/>
    <p:sldId id="316" r:id="rId47"/>
    <p:sldId id="317" r:id="rId48"/>
    <p:sldId id="318" r:id="rId49"/>
    <p:sldId id="319" r:id="rId50"/>
    <p:sldId id="320" r:id="rId51"/>
    <p:sldId id="321" r:id="rId52"/>
    <p:sldId id="322" r:id="rId53"/>
    <p:sldId id="323" r:id="rId54"/>
    <p:sldId id="324" r:id="rId55"/>
    <p:sldId id="325" r:id="rId56"/>
    <p:sldId id="326" r:id="rId57"/>
    <p:sldId id="327" r:id="rId58"/>
    <p:sldId id="328" r:id="rId59"/>
    <p:sldId id="329" r:id="rId60"/>
    <p:sldId id="330" r:id="rId61"/>
    <p:sldId id="331" r:id="rId62"/>
    <p:sldId id="332" r:id="rId63"/>
    <p:sldId id="333" r:id="rId64"/>
    <p:sldId id="334" r:id="rId65"/>
    <p:sldId id="335" r:id="rId66"/>
    <p:sldId id="336" r:id="rId67"/>
    <p:sldId id="337" r:id="rId68"/>
    <p:sldId id="338" r:id="rId69"/>
    <p:sldId id="339" r:id="rId70"/>
    <p:sldId id="340" r:id="rId71"/>
    <p:sldId id="341" r:id="rId72"/>
    <p:sldId id="342" r:id="rId73"/>
    <p:sldId id="343" r:id="rId74"/>
    <p:sldId id="344" r:id="rId75"/>
    <p:sldId id="345" r:id="rId76"/>
    <p:sldId id="346" r:id="rId77"/>
    <p:sldId id="347" r:id="rId78"/>
    <p:sldId id="348" r:id="rId79"/>
    <p:sldId id="349" r:id="rId80"/>
    <p:sldId id="350" r:id="rId81"/>
    <p:sldId id="351" r:id="rId82"/>
    <p:sldId id="352" r:id="rId83"/>
    <p:sldId id="353" r:id="rId84"/>
    <p:sldId id="354" r:id="rId85"/>
    <p:sldId id="355" r:id="rId86"/>
    <p:sldId id="356" r:id="rId87"/>
    <p:sldId id="357" r:id="rId88"/>
    <p:sldId id="358" r:id="rId89"/>
    <p:sldId id="359" r:id="rId90"/>
    <p:sldId id="360" r:id="rId91"/>
    <p:sldId id="361" r:id="rId92"/>
    <p:sldId id="362" r:id="rId93"/>
    <p:sldId id="363" r:id="rId94"/>
    <p:sldId id="364" r:id="rId95"/>
    <p:sldId id="365" r:id="rId96"/>
    <p:sldId id="366" r:id="rId97"/>
    <p:sldId id="367" r:id="rId98"/>
    <p:sldId id="368" r:id="rId99"/>
    <p:sldId id="369" r:id="rId100"/>
    <p:sldId id="370" r:id="rId101"/>
    <p:sldId id="371" r:id="rId102"/>
    <p:sldId id="372" r:id="rId103"/>
    <p:sldId id="373" r:id="rId104"/>
    <p:sldId id="374" r:id="rId105"/>
    <p:sldId id="375" r:id="rId106"/>
    <p:sldId id="376" r:id="rId107"/>
    <p:sldId id="377" r:id="rId108"/>
    <p:sldId id="378" r:id="rId109"/>
    <p:sldId id="379" r:id="rId110"/>
    <p:sldId id="380" r:id="rId111"/>
    <p:sldId id="381" r:id="rId112"/>
    <p:sldId id="382" r:id="rId113"/>
    <p:sldId id="383" r:id="rId114"/>
  </p:sldIdLst>
  <p:sldSz cx="9144000" cy="5143500" type="screen16x9"/>
  <p:notesSz cx="6858000" cy="9144000"/>
  <p:embeddedFontLst>
    <p:embeddedFont>
      <p:font typeface="Calibri" panose="020F0502020204030204" pitchFamily="34" charset="0"/>
      <p:regular r:id="rId116"/>
      <p:bold r:id="rId117"/>
      <p:italic r:id="rId118"/>
      <p:boldItalic r:id="rId119"/>
    </p:embeddedFont>
    <p:embeddedFont>
      <p:font typeface="Roboto" panose="020B0604020202020204" charset="0"/>
      <p:regular r:id="rId120"/>
      <p:bold r:id="rId121"/>
      <p:italic r:id="rId122"/>
      <p:boldItalic r:id="rId123"/>
    </p:embeddedFont>
    <p:embeddedFont>
      <p:font typeface="Nunito" panose="020B0604020202020204" charset="0"/>
      <p:regular r:id="rId124"/>
      <p:bold r:id="rId125"/>
      <p:italic r:id="rId126"/>
      <p:boldItalic r:id="rId1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6221594-9FF6-4457-813A-08AC42EA9B2D}">
  <a:tblStyle styleId="{B6221594-9FF6-4457-813A-08AC42EA9B2D}"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DA0063CC-3565-4E26-BFD7-79AB658FA329}" styleName="Table_1">
    <a:wholeTbl>
      <a:tcTxStyle>
        <a:font>
          <a:latin typeface="Arial"/>
          <a:ea typeface="Arial"/>
          <a:cs typeface="Arial"/>
        </a:font>
        <a:srgbClr val="2E75B5"/>
      </a:tcTxStyle>
      <a:tcStyle>
        <a:tcBdr>
          <a:left>
            <a:ln w="6350" cap="flat" cmpd="sng">
              <a:solidFill>
                <a:srgbClr val="4472C4"/>
              </a:solidFill>
              <a:prstDash val="solid"/>
              <a:round/>
              <a:headEnd type="none" w="sm" len="sm"/>
              <a:tailEnd type="none" w="sm" len="sm"/>
            </a:ln>
          </a:left>
          <a:right>
            <a:ln w="6350" cap="flat" cmpd="sng">
              <a:solidFill>
                <a:srgbClr val="4472C4"/>
              </a:solidFill>
              <a:prstDash val="solid"/>
              <a:round/>
              <a:headEnd type="none" w="sm" len="sm"/>
              <a:tailEnd type="none" w="sm" len="sm"/>
            </a:ln>
          </a:right>
          <a:top>
            <a:ln w="6350" cap="flat" cmpd="sng">
              <a:solidFill>
                <a:srgbClr val="7F7F7F"/>
              </a:solidFill>
              <a:prstDash val="solid"/>
              <a:round/>
              <a:headEnd type="none" w="sm" len="sm"/>
              <a:tailEnd type="none" w="sm" len="sm"/>
            </a:ln>
          </a:top>
          <a:bottom>
            <a:ln w="6350" cap="flat" cmpd="sng">
              <a:solidFill>
                <a:srgbClr val="7F7F7F"/>
              </a:solidFill>
              <a:prstDash val="solid"/>
              <a:round/>
              <a:headEnd type="none" w="sm" len="sm"/>
              <a:tailEnd type="none" w="sm" len="sm"/>
            </a:ln>
          </a:bottom>
          <a:insideH>
            <a:ln w="6350" cap="flat" cmpd="sng">
              <a:solidFill>
                <a:srgbClr val="000000"/>
              </a:solidFill>
              <a:prstDash val="solid"/>
              <a:round/>
              <a:headEnd type="none" w="sm" len="sm"/>
              <a:tailEnd type="none" w="sm" len="sm"/>
            </a:ln>
          </a:insideH>
          <a:insideV>
            <a:ln w="6350" cap="flat" cmpd="sng">
              <a:solidFill>
                <a:srgbClr val="000000"/>
              </a:solidFill>
              <a:prstDash val="solid"/>
              <a:round/>
              <a:headEnd type="none" w="sm" len="sm"/>
              <a:tailEnd type="none" w="sm" len="sm"/>
            </a:ln>
          </a:insideV>
        </a:tcBdr>
      </a:tcStyle>
    </a:wholeTbl>
    <a:band1H>
      <a:tcTxStyle/>
      <a:tcStyle>
        <a:tcBdr>
          <a:top>
            <a:ln w="6350" cap="flat" cmpd="sng">
              <a:solidFill>
                <a:srgbClr val="7F7F7F"/>
              </a:solidFill>
              <a:prstDash val="solid"/>
              <a:round/>
              <a:headEnd type="none" w="sm" len="sm"/>
              <a:tailEnd type="none" w="sm" len="sm"/>
            </a:ln>
          </a:top>
          <a:bottom>
            <a:ln w="6350" cap="flat" cmpd="sng">
              <a:solidFill>
                <a:srgbClr val="7F7F7F"/>
              </a:solidFill>
              <a:prstDash val="solid"/>
              <a:round/>
              <a:headEnd type="none" w="sm" len="sm"/>
              <a:tailEnd type="none" w="sm" len="sm"/>
            </a:ln>
          </a:bottom>
        </a:tcBdr>
      </a:tcStyle>
    </a:band1H>
    <a:band2H>
      <a:tcTxStyle/>
      <a:tcStyle>
        <a:tcBdr/>
      </a:tcStyle>
    </a:band2H>
    <a:band1V>
      <a:tcTxStyle/>
      <a:tcStyle>
        <a:tcBdr>
          <a:left>
            <a:ln w="6350" cap="flat" cmpd="sng">
              <a:solidFill>
                <a:srgbClr val="7F7F7F"/>
              </a:solidFill>
              <a:prstDash val="solid"/>
              <a:round/>
              <a:headEnd type="none" w="sm" len="sm"/>
              <a:tailEnd type="none" w="sm" len="sm"/>
            </a:ln>
          </a:left>
          <a:right>
            <a:ln w="6350" cap="flat" cmpd="sng">
              <a:solidFill>
                <a:srgbClr val="7F7F7F"/>
              </a:solidFill>
              <a:prstDash val="solid"/>
              <a:round/>
              <a:headEnd type="none" w="sm" len="sm"/>
              <a:tailEnd type="none" w="sm" len="sm"/>
            </a:ln>
          </a:right>
        </a:tcBdr>
      </a:tcStyle>
    </a:band1V>
    <a:band2V>
      <a:tcTxStyle/>
      <a:tcStyle>
        <a:tcBdr>
          <a:left>
            <a:ln w="6350" cap="flat" cmpd="sng">
              <a:solidFill>
                <a:srgbClr val="7F7F7F"/>
              </a:solidFill>
              <a:prstDash val="solid"/>
              <a:round/>
              <a:headEnd type="none" w="sm" len="sm"/>
              <a:tailEnd type="none" w="sm" len="sm"/>
            </a:ln>
          </a:left>
          <a:right>
            <a:ln w="6350" cap="flat" cmpd="sng">
              <a:solidFill>
                <a:srgbClr val="7F7F7F"/>
              </a:solidFill>
              <a:prstDash val="solid"/>
              <a:round/>
              <a:headEnd type="none" w="sm" len="sm"/>
              <a:tailEnd type="none" w="sm" len="sm"/>
            </a:ln>
          </a:right>
        </a:tcBdr>
      </a:tcStyle>
    </a:band2V>
    <a:lastCol>
      <a:tcTxStyle b="on"/>
      <a:tcStyle>
        <a:tcBdr/>
      </a:tcStyle>
    </a:lastCol>
    <a:firstCol>
      <a:tcTxStyle b="on"/>
      <a:tcStyle>
        <a:tcBdr/>
      </a:tcStyle>
    </a:firstCol>
    <a:lastRow>
      <a:tcTxStyle b="on"/>
      <a:tcStyle>
        <a:tcBdr>
          <a:top>
            <a:ln w="6350" cap="flat" cmpd="sng">
              <a:solidFill>
                <a:srgbClr val="7F7F7F"/>
              </a:solidFill>
              <a:prstDash val="solid"/>
              <a:round/>
              <a:headEnd type="none" w="sm" len="sm"/>
              <a:tailEnd type="none" w="sm" len="sm"/>
            </a:ln>
          </a:top>
        </a:tcBdr>
      </a:tcStyle>
    </a:lastRow>
    <a:seCell>
      <a:tcTxStyle/>
      <a:tcStyle>
        <a:tcBdr/>
      </a:tcStyle>
    </a:seCell>
    <a:swCell>
      <a:tcTxStyle/>
      <a:tcStyle>
        <a:tcBdr/>
      </a:tcStyle>
    </a:swCell>
    <a:firstRow>
      <a:tcTxStyle b="on"/>
      <a:tcStyle>
        <a:tcBdr>
          <a:bottom>
            <a:ln w="6350" cap="flat" cmpd="sng">
              <a:solidFill>
                <a:srgbClr val="7F7F7F"/>
              </a:solidFill>
              <a:prstDash val="solid"/>
              <a:round/>
              <a:headEnd type="none" w="sm" len="sm"/>
              <a:tailEnd type="none" w="sm" len="sm"/>
            </a:ln>
          </a:bottom>
        </a:tcBdr>
      </a:tcStyle>
    </a:firstRow>
    <a:neCell>
      <a:tcTxStyle/>
      <a:tcStyle>
        <a:tcBdr/>
      </a:tcStyle>
    </a:neCell>
    <a:nwCell>
      <a:tcTxStyle/>
      <a:tcStyle>
        <a:tcBdr/>
      </a:tcStyle>
    </a:nwCell>
  </a:tblStyle>
  <a:tblStyle styleId="{EEE95765-D881-441E-BC2F-02EE08304985}" styleName="Table_2">
    <a:wholeTbl>
      <a:tcTxStyle>
        <a:font>
          <a:latin typeface="Arial"/>
          <a:ea typeface="Arial"/>
          <a:cs typeface="Arial"/>
        </a:font>
        <a:srgbClr val="000000"/>
      </a:tcTxStyle>
      <a:tcStyle>
        <a:tcBdr>
          <a:left>
            <a:ln w="9525" cap="flat" cmpd="sng">
              <a:solidFill>
                <a:srgbClr val="999999"/>
              </a:solidFill>
              <a:prstDash val="solid"/>
              <a:round/>
              <a:headEnd type="none" w="sm" len="sm"/>
              <a:tailEnd type="none" w="sm" len="sm"/>
            </a:ln>
          </a:left>
          <a:right>
            <a:ln w="9525" cap="flat" cmpd="sng">
              <a:solidFill>
                <a:srgbClr val="999999"/>
              </a:solidFill>
              <a:prstDash val="solid"/>
              <a:round/>
              <a:headEnd type="none" w="sm" len="sm"/>
              <a:tailEnd type="none" w="sm" len="sm"/>
            </a:ln>
          </a:right>
          <a:top>
            <a:ln w="9525" cap="flat" cmpd="sng">
              <a:solidFill>
                <a:srgbClr val="999999"/>
              </a:solidFill>
              <a:prstDash val="solid"/>
              <a:round/>
              <a:headEnd type="none" w="sm" len="sm"/>
              <a:tailEnd type="none" w="sm" len="sm"/>
            </a:ln>
          </a:top>
          <a:bottom>
            <a:ln w="9525" cap="flat" cmpd="sng">
              <a:solidFill>
                <a:srgbClr val="999999"/>
              </a:solidFill>
              <a:prstDash val="solid"/>
              <a:round/>
              <a:headEnd type="none" w="sm" len="sm"/>
              <a:tailEnd type="none" w="sm" len="sm"/>
            </a:ln>
          </a:bottom>
          <a:insideH>
            <a:ln cap="flat" cmpd="sng">
              <a:solidFill>
                <a:srgbClr val="000000"/>
              </a:solidFill>
              <a:prstDash val="solid"/>
              <a:round/>
              <a:headEnd type="none" w="sm" len="sm"/>
              <a:tailEnd type="none" w="sm" len="sm"/>
            </a:ln>
          </a:insideH>
          <a:insideV>
            <a:ln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2" d="100"/>
          <a:sy n="102" d="100"/>
        </p:scale>
        <p:origin x="240" y="6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font" Target="fonts/font2.fntdata"/><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font" Target="fonts/font8.fntdata"/><Relationship Id="rId128"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font" Target="fonts/font3.fntdata"/><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font" Target="fonts/font9.fntdata"/><Relationship Id="rId129" Type="http://schemas.openxmlformats.org/officeDocument/2006/relationships/viewProps" Target="view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font" Target="fonts/font4.fntdata"/><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theme" Target="theme/theme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font" Target="fonts/font5.fntdata"/><Relationship Id="rId125" Type="http://schemas.openxmlformats.org/officeDocument/2006/relationships/font" Target="fonts/font10.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notesMaster" Target="notesMasters/notesMaster1.xml"/><Relationship Id="rId131"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font" Target="fonts/font11.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font" Target="fonts/font6.fntdata"/><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font" Target="fonts/font1.fntdata"/><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font" Target="fonts/font12.fntdata"/><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55035186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771015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770d68cff0_0_8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 name="Google Shape;252;g770d68cff0_0_8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44892000"/>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5"/>
        <p:cNvGrpSpPr/>
        <p:nvPr/>
      </p:nvGrpSpPr>
      <p:grpSpPr>
        <a:xfrm>
          <a:off x="0" y="0"/>
          <a:ext cx="0" cy="0"/>
          <a:chOff x="0" y="0"/>
          <a:chExt cx="0" cy="0"/>
        </a:xfrm>
      </p:grpSpPr>
      <p:sp>
        <p:nvSpPr>
          <p:cNvPr id="726" name="Google Shape;726;g84b3df0153_0_3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7" name="Google Shape;727;g84b3df0153_0_3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12906412"/>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1"/>
        <p:cNvGrpSpPr/>
        <p:nvPr/>
      </p:nvGrpSpPr>
      <p:grpSpPr>
        <a:xfrm>
          <a:off x="0" y="0"/>
          <a:ext cx="0" cy="0"/>
          <a:chOff x="0" y="0"/>
          <a:chExt cx="0" cy="0"/>
        </a:xfrm>
      </p:grpSpPr>
      <p:sp>
        <p:nvSpPr>
          <p:cNvPr id="732" name="Google Shape;732;g84b3df0153_0_3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3" name="Google Shape;733;g84b3df0153_0_3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66740276"/>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6"/>
        <p:cNvGrpSpPr/>
        <p:nvPr/>
      </p:nvGrpSpPr>
      <p:grpSpPr>
        <a:xfrm>
          <a:off x="0" y="0"/>
          <a:ext cx="0" cy="0"/>
          <a:chOff x="0" y="0"/>
          <a:chExt cx="0" cy="0"/>
        </a:xfrm>
      </p:grpSpPr>
      <p:sp>
        <p:nvSpPr>
          <p:cNvPr id="737" name="Google Shape;737;g84a3d34dbe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8" name="Google Shape;738;g84a3d34dbe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81331452"/>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2"/>
        <p:cNvGrpSpPr/>
        <p:nvPr/>
      </p:nvGrpSpPr>
      <p:grpSpPr>
        <a:xfrm>
          <a:off x="0" y="0"/>
          <a:ext cx="0" cy="0"/>
          <a:chOff x="0" y="0"/>
          <a:chExt cx="0" cy="0"/>
        </a:xfrm>
      </p:grpSpPr>
      <p:sp>
        <p:nvSpPr>
          <p:cNvPr id="743" name="Google Shape;743;g84b3df0153_0_3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4" name="Google Shape;744;g84b3df0153_0_3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97548092"/>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7"/>
        <p:cNvGrpSpPr/>
        <p:nvPr/>
      </p:nvGrpSpPr>
      <p:grpSpPr>
        <a:xfrm>
          <a:off x="0" y="0"/>
          <a:ext cx="0" cy="0"/>
          <a:chOff x="0" y="0"/>
          <a:chExt cx="0" cy="0"/>
        </a:xfrm>
      </p:grpSpPr>
      <p:sp>
        <p:nvSpPr>
          <p:cNvPr id="748" name="Google Shape;748;g84b3df0153_0_3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9" name="Google Shape;749;g84b3df0153_0_3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98688563"/>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2"/>
        <p:cNvGrpSpPr/>
        <p:nvPr/>
      </p:nvGrpSpPr>
      <p:grpSpPr>
        <a:xfrm>
          <a:off x="0" y="0"/>
          <a:ext cx="0" cy="0"/>
          <a:chOff x="0" y="0"/>
          <a:chExt cx="0" cy="0"/>
        </a:xfrm>
      </p:grpSpPr>
      <p:sp>
        <p:nvSpPr>
          <p:cNvPr id="753" name="Google Shape;753;g84b3df0153_0_3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4" name="Google Shape;754;g84b3df0153_0_3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248657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7"/>
        <p:cNvGrpSpPr/>
        <p:nvPr/>
      </p:nvGrpSpPr>
      <p:grpSpPr>
        <a:xfrm>
          <a:off x="0" y="0"/>
          <a:ext cx="0" cy="0"/>
          <a:chOff x="0" y="0"/>
          <a:chExt cx="0" cy="0"/>
        </a:xfrm>
      </p:grpSpPr>
      <p:sp>
        <p:nvSpPr>
          <p:cNvPr id="758" name="Google Shape;758;g84b3df0153_0_3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9" name="Google Shape;759;g84b3df0153_0_3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36260255"/>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2"/>
        <p:cNvGrpSpPr/>
        <p:nvPr/>
      </p:nvGrpSpPr>
      <p:grpSpPr>
        <a:xfrm>
          <a:off x="0" y="0"/>
          <a:ext cx="0" cy="0"/>
          <a:chOff x="0" y="0"/>
          <a:chExt cx="0" cy="0"/>
        </a:xfrm>
      </p:grpSpPr>
      <p:sp>
        <p:nvSpPr>
          <p:cNvPr id="763" name="Google Shape;763;g84b3df0153_0_3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4" name="Google Shape;764;g84b3df0153_0_3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71425128"/>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7"/>
        <p:cNvGrpSpPr/>
        <p:nvPr/>
      </p:nvGrpSpPr>
      <p:grpSpPr>
        <a:xfrm>
          <a:off x="0" y="0"/>
          <a:ext cx="0" cy="0"/>
          <a:chOff x="0" y="0"/>
          <a:chExt cx="0" cy="0"/>
        </a:xfrm>
      </p:grpSpPr>
      <p:sp>
        <p:nvSpPr>
          <p:cNvPr id="768" name="Google Shape;768;g84b3df0153_0_3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9" name="Google Shape;769;g84b3df0153_0_3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65529687"/>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2"/>
        <p:cNvGrpSpPr/>
        <p:nvPr/>
      </p:nvGrpSpPr>
      <p:grpSpPr>
        <a:xfrm>
          <a:off x="0" y="0"/>
          <a:ext cx="0" cy="0"/>
          <a:chOff x="0" y="0"/>
          <a:chExt cx="0" cy="0"/>
        </a:xfrm>
      </p:grpSpPr>
      <p:sp>
        <p:nvSpPr>
          <p:cNvPr id="773" name="Google Shape;773;g84b3df0153_0_3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4" name="Google Shape;774;g84b3df0153_0_3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122822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770d68cff0_0_8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9" name="Google Shape;259;g770d68cff0_0_8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9562991"/>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7"/>
        <p:cNvGrpSpPr/>
        <p:nvPr/>
      </p:nvGrpSpPr>
      <p:grpSpPr>
        <a:xfrm>
          <a:off x="0" y="0"/>
          <a:ext cx="0" cy="0"/>
          <a:chOff x="0" y="0"/>
          <a:chExt cx="0" cy="0"/>
        </a:xfrm>
      </p:grpSpPr>
      <p:sp>
        <p:nvSpPr>
          <p:cNvPr id="778" name="Google Shape;778;g84b3df0153_0_3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9" name="Google Shape;779;g84b3df0153_0_3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18248796"/>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2"/>
        <p:cNvGrpSpPr/>
        <p:nvPr/>
      </p:nvGrpSpPr>
      <p:grpSpPr>
        <a:xfrm>
          <a:off x="0" y="0"/>
          <a:ext cx="0" cy="0"/>
          <a:chOff x="0" y="0"/>
          <a:chExt cx="0" cy="0"/>
        </a:xfrm>
      </p:grpSpPr>
      <p:sp>
        <p:nvSpPr>
          <p:cNvPr id="783" name="Google Shape;783;g84b3df0153_0_3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4" name="Google Shape;784;g84b3df0153_0_3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90742411"/>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7"/>
        <p:cNvGrpSpPr/>
        <p:nvPr/>
      </p:nvGrpSpPr>
      <p:grpSpPr>
        <a:xfrm>
          <a:off x="0" y="0"/>
          <a:ext cx="0" cy="0"/>
          <a:chOff x="0" y="0"/>
          <a:chExt cx="0" cy="0"/>
        </a:xfrm>
      </p:grpSpPr>
      <p:sp>
        <p:nvSpPr>
          <p:cNvPr id="788" name="Google Shape;788;g84b3df0153_0_4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9" name="Google Shape;789;g84b3df0153_0_4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24298311"/>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2"/>
        <p:cNvGrpSpPr/>
        <p:nvPr/>
      </p:nvGrpSpPr>
      <p:grpSpPr>
        <a:xfrm>
          <a:off x="0" y="0"/>
          <a:ext cx="0" cy="0"/>
          <a:chOff x="0" y="0"/>
          <a:chExt cx="0" cy="0"/>
        </a:xfrm>
      </p:grpSpPr>
      <p:sp>
        <p:nvSpPr>
          <p:cNvPr id="793" name="Google Shape;793;g84b3df0153_0_4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4" name="Google Shape;794;g84b3df0153_0_4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735307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770d68cff0_0_8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 name="Google Shape;264;g770d68cff0_0_8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878132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g770d68cff0_0_8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9" name="Google Shape;269;g770d68cff0_0_8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893529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84b3df0153_0_4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 name="Google Shape;275;g84b3df0153_0_4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203886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g770d68cff0_19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0" name="Google Shape;280;g770d68cff0_19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40584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770d68cff0_19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5" name="Google Shape;285;g770d68cff0_19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182170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g84b3df0153_0_4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1" name="Google Shape;291;g84b3df0153_0_4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913049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770d68cff0_19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 name="Google Shape;296;g770d68cff0_19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855776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g770d68cff0_19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1" name="Google Shape;301;g770d68cff0_19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695540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84a3d34dbe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1" name="Google Shape;211;g84a3d34dbe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557097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770d68cff0_19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7" name="Google Shape;307;g770d68cff0_19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81891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g770d68cff0_19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3" name="Google Shape;313;g770d68cff0_19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358026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g770d68cff0_19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8" name="Google Shape;318;g770d68cff0_19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290090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770d68cff0_19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770d68cff0_19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48954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g770d68cff0_19_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9" name="Google Shape;329;g770d68cff0_19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775002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g770d68cff0_19_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4" name="Google Shape;334;g770d68cff0_19_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437079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770d68cff0_19_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770d68cff0_19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059499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g770d68cff0_19_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5" name="Google Shape;345;g770d68cff0_19_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84091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g770d68cff0_19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1" name="Google Shape;351;g770d68cff0_19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1283643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g770d68cff0_19_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7" name="Google Shape;357;g770d68cff0_19_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168022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770d68cff0_0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770d68cff0_0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6116648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g84a3d34dbe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2" name="Google Shape;362;g84a3d34dbe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0934403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g84a3d34dbe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8" name="Google Shape;368;g84a3d34dbe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4198224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84a3d34dbe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3" name="Google Shape;373;g84a3d34dbe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2044349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84a3d34dbe_0_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8" name="Google Shape;378;g84a3d34dbe_0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2458671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g84a3d34dbe_0_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3" name="Google Shape;383;g84a3d34dbe_0_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3457973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g84a3d34dbe_0_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1" name="Google Shape;391;g84a3d34dbe_0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1310350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g84a3d34dbe_0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6" name="Google Shape;396;g84a3d34dbe_0_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0289479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g84a3d34dbe_0_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1" name="Google Shape;401;g84a3d34dbe_0_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0415743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g84a3d34dbe_0_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6" name="Google Shape;406;g84a3d34dbe_0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7321651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g84a3d34dbe_0_1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 name="Google Shape;411;g84a3d34dbe_0_1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590904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770d68cff0_0_2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 name="Google Shape;222;g770d68cff0_0_2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3711547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g84a3d34dbe_0_1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6" name="Google Shape;416;g84a3d34dbe_0_1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6800004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g84a3d34dbe_0_1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1" name="Google Shape;421;g84a3d34dbe_0_1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5034100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g84a3d34dbe_0_1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6" name="Google Shape;426;g84a3d34dbe_0_1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6150636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g84a3d34dbe_0_1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1" name="Google Shape;431;g84a3d34dbe_0_1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9046266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g84a3d34dbe_0_1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6" name="Google Shape;436;g84a3d34dbe_0_1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241603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g84a3d34dbe_0_1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1" name="Google Shape;441;g84a3d34dbe_0_1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4236262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g84a3d34dbe_0_1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6" name="Google Shape;446;g84a3d34dbe_0_1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4277475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g84a3d34dbe_0_1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1" name="Google Shape;451;g84a3d34dbe_0_1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5132099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g84a3d34dbe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7" name="Google Shape;457;g84a3d34dbe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7414567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g84b3df0153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3" name="Google Shape;463;g84b3df0153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340461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g770d68cff0_0_8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7" name="Google Shape;227;g770d68cff0_0_8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4948088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g84b3df0153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8" name="Google Shape;468;g84b3df0153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7858087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g84b3df0153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3" name="Google Shape;473;g84b3df0153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8305317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g84b3df015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8" name="Google Shape;478;g84b3df015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9945424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g84b3df0153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6" name="Google Shape;486;g84b3df0153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9498699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9"/>
        <p:cNvGrpSpPr/>
        <p:nvPr/>
      </p:nvGrpSpPr>
      <p:grpSpPr>
        <a:xfrm>
          <a:off x="0" y="0"/>
          <a:ext cx="0" cy="0"/>
          <a:chOff x="0" y="0"/>
          <a:chExt cx="0" cy="0"/>
        </a:xfrm>
      </p:grpSpPr>
      <p:sp>
        <p:nvSpPr>
          <p:cNvPr id="490" name="Google Shape;490;g84b3df0153_0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1" name="Google Shape;491;g84b3df0153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8412652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g84b3df0153_0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6" name="Google Shape;496;g84b3df0153_0_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4589085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g84b3df0153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1" name="Google Shape;501;g84b3df0153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8383103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g84b3df0153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6" name="Google Shape;506;g84b3df0153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5892652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9"/>
        <p:cNvGrpSpPr/>
        <p:nvPr/>
      </p:nvGrpSpPr>
      <p:grpSpPr>
        <a:xfrm>
          <a:off x="0" y="0"/>
          <a:ext cx="0" cy="0"/>
          <a:chOff x="0" y="0"/>
          <a:chExt cx="0" cy="0"/>
        </a:xfrm>
      </p:grpSpPr>
      <p:sp>
        <p:nvSpPr>
          <p:cNvPr id="510" name="Google Shape;510;g84b3df0153_0_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1" name="Google Shape;511;g84b3df0153_0_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6076722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g84b3df0153_0_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6" name="Google Shape;516;g84b3df0153_0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870695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770d68cff0_0_8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2" name="Google Shape;232;g770d68cff0_0_8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2673494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
        <p:cNvGrpSpPr/>
        <p:nvPr/>
      </p:nvGrpSpPr>
      <p:grpSpPr>
        <a:xfrm>
          <a:off x="0" y="0"/>
          <a:ext cx="0" cy="0"/>
          <a:chOff x="0" y="0"/>
          <a:chExt cx="0" cy="0"/>
        </a:xfrm>
      </p:grpSpPr>
      <p:sp>
        <p:nvSpPr>
          <p:cNvPr id="520" name="Google Shape;520;g84b3df0153_0_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1" name="Google Shape;521;g84b3df0153_0_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7735085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g84b3df0153_0_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6" name="Google Shape;526;g84b3df0153_0_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8278102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g84b3df0153_0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1" name="Google Shape;531;g84b3df0153_0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3048279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
        <p:cNvGrpSpPr/>
        <p:nvPr/>
      </p:nvGrpSpPr>
      <p:grpSpPr>
        <a:xfrm>
          <a:off x="0" y="0"/>
          <a:ext cx="0" cy="0"/>
          <a:chOff x="0" y="0"/>
          <a:chExt cx="0" cy="0"/>
        </a:xfrm>
      </p:grpSpPr>
      <p:sp>
        <p:nvSpPr>
          <p:cNvPr id="535" name="Google Shape;535;g84b3df0153_0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6" name="Google Shape;536;g84b3df0153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0834280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g84b3df0153_0_1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1" name="Google Shape;541;g84b3df0153_0_1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100728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Google Shape;545;g84b3df0153_0_1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6" name="Google Shape;546;g84b3df0153_0_1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9110825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0"/>
        <p:cNvGrpSpPr/>
        <p:nvPr/>
      </p:nvGrpSpPr>
      <p:grpSpPr>
        <a:xfrm>
          <a:off x="0" y="0"/>
          <a:ext cx="0" cy="0"/>
          <a:chOff x="0" y="0"/>
          <a:chExt cx="0" cy="0"/>
        </a:xfrm>
      </p:grpSpPr>
      <p:sp>
        <p:nvSpPr>
          <p:cNvPr id="551" name="Google Shape;551;g84b3df0153_0_1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2" name="Google Shape;552;g84b3df0153_0_1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0134868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Google Shape;556;g84b3df0153_0_4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7" name="Google Shape;557;g84b3df0153_0_4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6075844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g84b3df0153_0_4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2" name="Google Shape;562;g84b3df0153_0_4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1664276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Google Shape;566;g84b3df0153_0_4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7" name="Google Shape;567;g84b3df0153_0_4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079107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770d68cff0_0_8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770d68cff0_0_8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9501622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0"/>
        <p:cNvGrpSpPr/>
        <p:nvPr/>
      </p:nvGrpSpPr>
      <p:grpSpPr>
        <a:xfrm>
          <a:off x="0" y="0"/>
          <a:ext cx="0" cy="0"/>
          <a:chOff x="0" y="0"/>
          <a:chExt cx="0" cy="0"/>
        </a:xfrm>
      </p:grpSpPr>
      <p:sp>
        <p:nvSpPr>
          <p:cNvPr id="571" name="Google Shape;571;g84a3d34dbe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2" name="Google Shape;572;g84a3d34dbe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5262459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g84b3df0153_0_1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8" name="Google Shape;578;g84b3df0153_0_1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6998151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1"/>
        <p:cNvGrpSpPr/>
        <p:nvPr/>
      </p:nvGrpSpPr>
      <p:grpSpPr>
        <a:xfrm>
          <a:off x="0" y="0"/>
          <a:ext cx="0" cy="0"/>
          <a:chOff x="0" y="0"/>
          <a:chExt cx="0" cy="0"/>
        </a:xfrm>
      </p:grpSpPr>
      <p:sp>
        <p:nvSpPr>
          <p:cNvPr id="582" name="Google Shape;582;g84b3df0153_0_1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3" name="Google Shape;583;g84b3df0153_0_1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8956909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9"/>
        <p:cNvGrpSpPr/>
        <p:nvPr/>
      </p:nvGrpSpPr>
      <p:grpSpPr>
        <a:xfrm>
          <a:off x="0" y="0"/>
          <a:ext cx="0" cy="0"/>
          <a:chOff x="0" y="0"/>
          <a:chExt cx="0" cy="0"/>
        </a:xfrm>
      </p:grpSpPr>
      <p:sp>
        <p:nvSpPr>
          <p:cNvPr id="590" name="Google Shape;590;g84b3df0153_0_1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1" name="Google Shape;591;g84b3df0153_0_1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9529109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Google Shape;595;g84b3df0153_0_1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6" name="Google Shape;596;g84b3df0153_0_1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50262713"/>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9"/>
        <p:cNvGrpSpPr/>
        <p:nvPr/>
      </p:nvGrpSpPr>
      <p:grpSpPr>
        <a:xfrm>
          <a:off x="0" y="0"/>
          <a:ext cx="0" cy="0"/>
          <a:chOff x="0" y="0"/>
          <a:chExt cx="0" cy="0"/>
        </a:xfrm>
      </p:grpSpPr>
      <p:sp>
        <p:nvSpPr>
          <p:cNvPr id="600" name="Google Shape;600;g84b3df0153_0_1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1" name="Google Shape;601;g84b3df0153_0_1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7128751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4"/>
        <p:cNvGrpSpPr/>
        <p:nvPr/>
      </p:nvGrpSpPr>
      <p:grpSpPr>
        <a:xfrm>
          <a:off x="0" y="0"/>
          <a:ext cx="0" cy="0"/>
          <a:chOff x="0" y="0"/>
          <a:chExt cx="0" cy="0"/>
        </a:xfrm>
      </p:grpSpPr>
      <p:sp>
        <p:nvSpPr>
          <p:cNvPr id="605" name="Google Shape;605;g84b3df0153_0_1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6" name="Google Shape;606;g84b3df0153_0_1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3171798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9"/>
        <p:cNvGrpSpPr/>
        <p:nvPr/>
      </p:nvGrpSpPr>
      <p:grpSpPr>
        <a:xfrm>
          <a:off x="0" y="0"/>
          <a:ext cx="0" cy="0"/>
          <a:chOff x="0" y="0"/>
          <a:chExt cx="0" cy="0"/>
        </a:xfrm>
      </p:grpSpPr>
      <p:sp>
        <p:nvSpPr>
          <p:cNvPr id="610" name="Google Shape;610;g84b3df0153_0_1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1" name="Google Shape;611;g84b3df0153_0_1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2298707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4"/>
        <p:cNvGrpSpPr/>
        <p:nvPr/>
      </p:nvGrpSpPr>
      <p:grpSpPr>
        <a:xfrm>
          <a:off x="0" y="0"/>
          <a:ext cx="0" cy="0"/>
          <a:chOff x="0" y="0"/>
          <a:chExt cx="0" cy="0"/>
        </a:xfrm>
      </p:grpSpPr>
      <p:sp>
        <p:nvSpPr>
          <p:cNvPr id="615" name="Google Shape;615;g84b3df0153_0_1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6" name="Google Shape;616;g84b3df0153_0_1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7980929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9"/>
        <p:cNvGrpSpPr/>
        <p:nvPr/>
      </p:nvGrpSpPr>
      <p:grpSpPr>
        <a:xfrm>
          <a:off x="0" y="0"/>
          <a:ext cx="0" cy="0"/>
          <a:chOff x="0" y="0"/>
          <a:chExt cx="0" cy="0"/>
        </a:xfrm>
      </p:grpSpPr>
      <p:sp>
        <p:nvSpPr>
          <p:cNvPr id="620" name="Google Shape;620;g84b3df0153_0_1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1" name="Google Shape;621;g84b3df0153_0_1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702292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g770d68cff0_0_8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2" name="Google Shape;242;g770d68cff0_0_8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60350737"/>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4"/>
        <p:cNvGrpSpPr/>
        <p:nvPr/>
      </p:nvGrpSpPr>
      <p:grpSpPr>
        <a:xfrm>
          <a:off x="0" y="0"/>
          <a:ext cx="0" cy="0"/>
          <a:chOff x="0" y="0"/>
          <a:chExt cx="0" cy="0"/>
        </a:xfrm>
      </p:grpSpPr>
      <p:sp>
        <p:nvSpPr>
          <p:cNvPr id="625" name="Google Shape;625;g84b3df0153_0_1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6" name="Google Shape;626;g84b3df0153_0_1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22752637"/>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g84b3df0153_0_2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1" name="Google Shape;631;g84b3df0153_0_2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42806022"/>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4"/>
        <p:cNvGrpSpPr/>
        <p:nvPr/>
      </p:nvGrpSpPr>
      <p:grpSpPr>
        <a:xfrm>
          <a:off x="0" y="0"/>
          <a:ext cx="0" cy="0"/>
          <a:chOff x="0" y="0"/>
          <a:chExt cx="0" cy="0"/>
        </a:xfrm>
      </p:grpSpPr>
      <p:sp>
        <p:nvSpPr>
          <p:cNvPr id="635" name="Google Shape;635;g84b3df0153_0_2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6" name="Google Shape;636;g84b3df0153_0_2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20705425"/>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9"/>
        <p:cNvGrpSpPr/>
        <p:nvPr/>
      </p:nvGrpSpPr>
      <p:grpSpPr>
        <a:xfrm>
          <a:off x="0" y="0"/>
          <a:ext cx="0" cy="0"/>
          <a:chOff x="0" y="0"/>
          <a:chExt cx="0" cy="0"/>
        </a:xfrm>
      </p:grpSpPr>
      <p:sp>
        <p:nvSpPr>
          <p:cNvPr id="640" name="Google Shape;640;g84b3df0153_0_2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1" name="Google Shape;641;g84b3df0153_0_2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79667370"/>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4"/>
        <p:cNvGrpSpPr/>
        <p:nvPr/>
      </p:nvGrpSpPr>
      <p:grpSpPr>
        <a:xfrm>
          <a:off x="0" y="0"/>
          <a:ext cx="0" cy="0"/>
          <a:chOff x="0" y="0"/>
          <a:chExt cx="0" cy="0"/>
        </a:xfrm>
      </p:grpSpPr>
      <p:sp>
        <p:nvSpPr>
          <p:cNvPr id="645" name="Google Shape;645;g84b3df0153_0_2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6" name="Google Shape;646;g84b3df0153_0_2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81057655"/>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9"/>
        <p:cNvGrpSpPr/>
        <p:nvPr/>
      </p:nvGrpSpPr>
      <p:grpSpPr>
        <a:xfrm>
          <a:off x="0" y="0"/>
          <a:ext cx="0" cy="0"/>
          <a:chOff x="0" y="0"/>
          <a:chExt cx="0" cy="0"/>
        </a:xfrm>
      </p:grpSpPr>
      <p:sp>
        <p:nvSpPr>
          <p:cNvPr id="650" name="Google Shape;650;g84b3df0153_0_2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1" name="Google Shape;651;g84b3df0153_0_2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7335333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84b3df0153_0_2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84b3df0153_0_2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48199965"/>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p:cNvGrpSpPr/>
        <p:nvPr/>
      </p:nvGrpSpPr>
      <p:grpSpPr>
        <a:xfrm>
          <a:off x="0" y="0"/>
          <a:ext cx="0" cy="0"/>
          <a:chOff x="0" y="0"/>
          <a:chExt cx="0" cy="0"/>
        </a:xfrm>
      </p:grpSpPr>
      <p:sp>
        <p:nvSpPr>
          <p:cNvPr id="660" name="Google Shape;660;g84b3df0153_0_2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1" name="Google Shape;661;g84b3df0153_0_2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66212470"/>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4"/>
        <p:cNvGrpSpPr/>
        <p:nvPr/>
      </p:nvGrpSpPr>
      <p:grpSpPr>
        <a:xfrm>
          <a:off x="0" y="0"/>
          <a:ext cx="0" cy="0"/>
          <a:chOff x="0" y="0"/>
          <a:chExt cx="0" cy="0"/>
        </a:xfrm>
      </p:grpSpPr>
      <p:sp>
        <p:nvSpPr>
          <p:cNvPr id="665" name="Google Shape;665;g84a3d34dbe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6" name="Google Shape;666;g84a3d34dbe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74860454"/>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0"/>
        <p:cNvGrpSpPr/>
        <p:nvPr/>
      </p:nvGrpSpPr>
      <p:grpSpPr>
        <a:xfrm>
          <a:off x="0" y="0"/>
          <a:ext cx="0" cy="0"/>
          <a:chOff x="0" y="0"/>
          <a:chExt cx="0" cy="0"/>
        </a:xfrm>
      </p:grpSpPr>
      <p:sp>
        <p:nvSpPr>
          <p:cNvPr id="671" name="Google Shape;671;g84b3df0153_0_2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2" name="Google Shape;672;g84b3df0153_0_2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756272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g770d68cff0_0_8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 name="Google Shape;247;g770d68cff0_0_8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3586286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5"/>
        <p:cNvGrpSpPr/>
        <p:nvPr/>
      </p:nvGrpSpPr>
      <p:grpSpPr>
        <a:xfrm>
          <a:off x="0" y="0"/>
          <a:ext cx="0" cy="0"/>
          <a:chOff x="0" y="0"/>
          <a:chExt cx="0" cy="0"/>
        </a:xfrm>
      </p:grpSpPr>
      <p:sp>
        <p:nvSpPr>
          <p:cNvPr id="676" name="Google Shape;676;g84b3df0153_0_2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7" name="Google Shape;677;g84b3df0153_0_2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92429974"/>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0"/>
        <p:cNvGrpSpPr/>
        <p:nvPr/>
      </p:nvGrpSpPr>
      <p:grpSpPr>
        <a:xfrm>
          <a:off x="0" y="0"/>
          <a:ext cx="0" cy="0"/>
          <a:chOff x="0" y="0"/>
          <a:chExt cx="0" cy="0"/>
        </a:xfrm>
      </p:grpSpPr>
      <p:sp>
        <p:nvSpPr>
          <p:cNvPr id="681" name="Google Shape;681;g84b3df0153_0_2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2" name="Google Shape;682;g84b3df0153_0_2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16189346"/>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5"/>
        <p:cNvGrpSpPr/>
        <p:nvPr/>
      </p:nvGrpSpPr>
      <p:grpSpPr>
        <a:xfrm>
          <a:off x="0" y="0"/>
          <a:ext cx="0" cy="0"/>
          <a:chOff x="0" y="0"/>
          <a:chExt cx="0" cy="0"/>
        </a:xfrm>
      </p:grpSpPr>
      <p:sp>
        <p:nvSpPr>
          <p:cNvPr id="686" name="Google Shape;686;g84b3df0153_0_2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7" name="Google Shape;687;g84b3df0153_0_2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46693087"/>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0"/>
        <p:cNvGrpSpPr/>
        <p:nvPr/>
      </p:nvGrpSpPr>
      <p:grpSpPr>
        <a:xfrm>
          <a:off x="0" y="0"/>
          <a:ext cx="0" cy="0"/>
          <a:chOff x="0" y="0"/>
          <a:chExt cx="0" cy="0"/>
        </a:xfrm>
      </p:grpSpPr>
      <p:sp>
        <p:nvSpPr>
          <p:cNvPr id="691" name="Google Shape;691;g84b3df0153_0_2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2" name="Google Shape;692;g84b3df0153_0_2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01571017"/>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5"/>
        <p:cNvGrpSpPr/>
        <p:nvPr/>
      </p:nvGrpSpPr>
      <p:grpSpPr>
        <a:xfrm>
          <a:off x="0" y="0"/>
          <a:ext cx="0" cy="0"/>
          <a:chOff x="0" y="0"/>
          <a:chExt cx="0" cy="0"/>
        </a:xfrm>
      </p:grpSpPr>
      <p:sp>
        <p:nvSpPr>
          <p:cNvPr id="696" name="Google Shape;696;g84b3df0153_0_2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7" name="Google Shape;697;g84b3df0153_0_2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92314357"/>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0"/>
        <p:cNvGrpSpPr/>
        <p:nvPr/>
      </p:nvGrpSpPr>
      <p:grpSpPr>
        <a:xfrm>
          <a:off x="0" y="0"/>
          <a:ext cx="0" cy="0"/>
          <a:chOff x="0" y="0"/>
          <a:chExt cx="0" cy="0"/>
        </a:xfrm>
      </p:grpSpPr>
      <p:sp>
        <p:nvSpPr>
          <p:cNvPr id="701" name="Google Shape;701;g84b3df0153_0_2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2" name="Google Shape;702;g84b3df0153_0_2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53863845"/>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Google Shape;706;g84b3df0153_0_3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7" name="Google Shape;707;g84b3df0153_0_3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00537586"/>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0"/>
        <p:cNvGrpSpPr/>
        <p:nvPr/>
      </p:nvGrpSpPr>
      <p:grpSpPr>
        <a:xfrm>
          <a:off x="0" y="0"/>
          <a:ext cx="0" cy="0"/>
          <a:chOff x="0" y="0"/>
          <a:chExt cx="0" cy="0"/>
        </a:xfrm>
      </p:grpSpPr>
      <p:sp>
        <p:nvSpPr>
          <p:cNvPr id="711" name="Google Shape;711;g84b3df0153_0_3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2" name="Google Shape;712;g84b3df0153_0_3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53167432"/>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5"/>
        <p:cNvGrpSpPr/>
        <p:nvPr/>
      </p:nvGrpSpPr>
      <p:grpSpPr>
        <a:xfrm>
          <a:off x="0" y="0"/>
          <a:ext cx="0" cy="0"/>
          <a:chOff x="0" y="0"/>
          <a:chExt cx="0" cy="0"/>
        </a:xfrm>
      </p:grpSpPr>
      <p:sp>
        <p:nvSpPr>
          <p:cNvPr id="716" name="Google Shape;716;g84b3df0153_0_3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7" name="Google Shape;717;g84b3df0153_0_3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80703712"/>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0"/>
        <p:cNvGrpSpPr/>
        <p:nvPr/>
      </p:nvGrpSpPr>
      <p:grpSpPr>
        <a:xfrm>
          <a:off x="0" y="0"/>
          <a:ext cx="0" cy="0"/>
          <a:chOff x="0" y="0"/>
          <a:chExt cx="0" cy="0"/>
        </a:xfrm>
      </p:grpSpPr>
      <p:sp>
        <p:nvSpPr>
          <p:cNvPr id="721" name="Google Shape;721;g84b3df0153_0_3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2" name="Google Shape;722;g84b3df0153_0_3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027738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accent6"/>
        </a:solidFill>
        <a:effectLst/>
      </p:bgPr>
    </p:bg>
    <p:spTree>
      <p:nvGrpSpPr>
        <p:cNvPr id="1" name="Shape 9"/>
        <p:cNvGrpSpPr/>
        <p:nvPr/>
      </p:nvGrpSpPr>
      <p:grpSpPr>
        <a:xfrm>
          <a:off x="0" y="0"/>
          <a:ext cx="0" cy="0"/>
          <a:chOff x="0" y="0"/>
          <a:chExt cx="0" cy="0"/>
        </a:xfrm>
      </p:grpSpPr>
      <p:sp>
        <p:nvSpPr>
          <p:cNvPr id="10" name="Google Shape;10;p2"/>
          <p:cNvSpPr/>
          <p:nvPr/>
        </p:nvSpPr>
        <p:spPr>
          <a:xfrm>
            <a:off x="31" y="2824500"/>
            <a:ext cx="7370400" cy="23190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flipH="1">
            <a:off x="3582600" y="1550700"/>
            <a:ext cx="5561400" cy="35928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rot="10800000">
            <a:off x="5058905" y="0"/>
            <a:ext cx="4085100" cy="20526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20327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 name="Google Shape;14;p2"/>
          <p:cNvGrpSpPr/>
          <p:nvPr/>
        </p:nvGrpSpPr>
        <p:grpSpPr>
          <a:xfrm>
            <a:off x="255200" y="592"/>
            <a:ext cx="2250363" cy="1044300"/>
            <a:chOff x="255200" y="592"/>
            <a:chExt cx="2250363" cy="1044300"/>
          </a:xfrm>
        </p:grpSpPr>
        <p:sp>
          <p:nvSpPr>
            <p:cNvPr id="15" name="Google Shape;15;p2"/>
            <p:cNvSpPr/>
            <p:nvPr/>
          </p:nvSpPr>
          <p:spPr>
            <a:xfrm>
              <a:off x="764063"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509632"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255200" y="592"/>
              <a:ext cx="1741500" cy="10443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oogle Shape;18;p2"/>
          <p:cNvGrpSpPr/>
          <p:nvPr/>
        </p:nvGrpSpPr>
        <p:grpSpPr>
          <a:xfrm>
            <a:off x="905395" y="592"/>
            <a:ext cx="2250363" cy="1044300"/>
            <a:chOff x="905395" y="592"/>
            <a:chExt cx="2250363" cy="1044300"/>
          </a:xfrm>
        </p:grpSpPr>
        <p:sp>
          <p:nvSpPr>
            <p:cNvPr id="19" name="Google Shape;19;p2"/>
            <p:cNvSpPr/>
            <p:nvPr/>
          </p:nvSpPr>
          <p:spPr>
            <a:xfrm>
              <a:off x="1414258"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1159826"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905395" y="592"/>
              <a:ext cx="1741500" cy="1044300"/>
            </a:xfrm>
            <a:prstGeom prst="parallelogram">
              <a:avLst>
                <a:gd name="adj" fmla="val 153193"/>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Google Shape;22;p2"/>
          <p:cNvGrpSpPr/>
          <p:nvPr/>
        </p:nvGrpSpPr>
        <p:grpSpPr>
          <a:xfrm>
            <a:off x="7057468" y="5088"/>
            <a:ext cx="1851282" cy="752108"/>
            <a:chOff x="6917201" y="0"/>
            <a:chExt cx="2227777" cy="863400"/>
          </a:xfrm>
        </p:grpSpPr>
        <p:sp>
          <p:nvSpPr>
            <p:cNvPr id="23" name="Google Shape;23;p2"/>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 name="Google Shape;26;p2"/>
          <p:cNvGrpSpPr/>
          <p:nvPr/>
        </p:nvGrpSpPr>
        <p:grpSpPr>
          <a:xfrm>
            <a:off x="6553032" y="4217852"/>
            <a:ext cx="2389068" cy="925737"/>
            <a:chOff x="6917201" y="0"/>
            <a:chExt cx="2227777" cy="863400"/>
          </a:xfrm>
        </p:grpSpPr>
        <p:sp>
          <p:nvSpPr>
            <p:cNvPr id="27" name="Google Shape;27;p2"/>
            <p:cNvSpPr/>
            <p:nvPr/>
          </p:nvSpPr>
          <p:spPr>
            <a:xfrm>
              <a:off x="7641677"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7279439"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6917201" y="0"/>
              <a:ext cx="1503300" cy="863400"/>
            </a:xfrm>
            <a:prstGeom prst="parallelogram">
              <a:avLst>
                <a:gd name="adj" fmla="val 158024"/>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 name="Google Shape;30;p2"/>
          <p:cNvGrpSpPr/>
          <p:nvPr/>
        </p:nvGrpSpPr>
        <p:grpSpPr>
          <a:xfrm>
            <a:off x="199149" y="4055652"/>
            <a:ext cx="2795414" cy="1083308"/>
            <a:chOff x="6917201" y="0"/>
            <a:chExt cx="2227777" cy="863400"/>
          </a:xfrm>
        </p:grpSpPr>
        <p:sp>
          <p:nvSpPr>
            <p:cNvPr id="31" name="Google Shape;31;p2"/>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 name="Google Shape;34;p2"/>
          <p:cNvSpPr txBox="1">
            <a:spLocks noGrp="1"/>
          </p:cNvSpPr>
          <p:nvPr>
            <p:ph type="ctrTitle"/>
          </p:nvPr>
        </p:nvSpPr>
        <p:spPr>
          <a:xfrm>
            <a:off x="1858703" y="1822833"/>
            <a:ext cx="5361300" cy="1448100"/>
          </a:xfrm>
          <a:prstGeom prst="rect">
            <a:avLst/>
          </a:prstGeom>
        </p:spPr>
        <p:txBody>
          <a:bodyPr spcFirstLastPara="1" wrap="square" lIns="91425" tIns="91425" rIns="91425" bIns="91425" anchor="ctr" anchorCtr="0">
            <a:no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a:endParaRPr/>
          </a:p>
        </p:txBody>
      </p:sp>
      <p:sp>
        <p:nvSpPr>
          <p:cNvPr id="35" name="Google Shape;35;p2"/>
          <p:cNvSpPr txBox="1">
            <a:spLocks noGrp="1"/>
          </p:cNvSpPr>
          <p:nvPr>
            <p:ph type="subTitle" idx="1"/>
          </p:nvPr>
        </p:nvSpPr>
        <p:spPr>
          <a:xfrm>
            <a:off x="1858700" y="3413158"/>
            <a:ext cx="5361300" cy="52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chemeClr val="lt1"/>
              </a:buClr>
              <a:buSzPts val="1600"/>
              <a:buNone/>
              <a:defRPr sz="1600">
                <a:solidFill>
                  <a:schemeClr val="lt1"/>
                </a:solidFill>
              </a:defRPr>
            </a:lvl1pPr>
            <a:lvl2pPr lvl="1" algn="ctr">
              <a:lnSpc>
                <a:spcPct val="100000"/>
              </a:lnSpc>
              <a:spcBef>
                <a:spcPts val="0"/>
              </a:spcBef>
              <a:spcAft>
                <a:spcPts val="0"/>
              </a:spcAft>
              <a:buClr>
                <a:schemeClr val="lt1"/>
              </a:buClr>
              <a:buSzPts val="1600"/>
              <a:buNone/>
              <a:defRPr sz="1600">
                <a:solidFill>
                  <a:schemeClr val="lt1"/>
                </a:solidFill>
              </a:defRPr>
            </a:lvl2pPr>
            <a:lvl3pPr lvl="2" algn="ctr">
              <a:lnSpc>
                <a:spcPct val="100000"/>
              </a:lnSpc>
              <a:spcBef>
                <a:spcPts val="0"/>
              </a:spcBef>
              <a:spcAft>
                <a:spcPts val="0"/>
              </a:spcAft>
              <a:buClr>
                <a:schemeClr val="lt1"/>
              </a:buClr>
              <a:buSzPts val="1600"/>
              <a:buNone/>
              <a:defRPr sz="1600">
                <a:solidFill>
                  <a:schemeClr val="lt1"/>
                </a:solidFill>
              </a:defRPr>
            </a:lvl3pPr>
            <a:lvl4pPr lvl="3" algn="ctr">
              <a:lnSpc>
                <a:spcPct val="100000"/>
              </a:lnSpc>
              <a:spcBef>
                <a:spcPts val="0"/>
              </a:spcBef>
              <a:spcAft>
                <a:spcPts val="0"/>
              </a:spcAft>
              <a:buClr>
                <a:schemeClr val="lt1"/>
              </a:buClr>
              <a:buSzPts val="1600"/>
              <a:buNone/>
              <a:defRPr sz="1600">
                <a:solidFill>
                  <a:schemeClr val="lt1"/>
                </a:solidFill>
              </a:defRPr>
            </a:lvl4pPr>
            <a:lvl5pPr lvl="4" algn="ctr">
              <a:lnSpc>
                <a:spcPct val="100000"/>
              </a:lnSpc>
              <a:spcBef>
                <a:spcPts val="0"/>
              </a:spcBef>
              <a:spcAft>
                <a:spcPts val="0"/>
              </a:spcAft>
              <a:buClr>
                <a:schemeClr val="lt1"/>
              </a:buClr>
              <a:buSzPts val="1600"/>
              <a:buNone/>
              <a:defRPr sz="1600">
                <a:solidFill>
                  <a:schemeClr val="lt1"/>
                </a:solidFill>
              </a:defRPr>
            </a:lvl5pPr>
            <a:lvl6pPr lvl="5" algn="ctr">
              <a:lnSpc>
                <a:spcPct val="100000"/>
              </a:lnSpc>
              <a:spcBef>
                <a:spcPts val="0"/>
              </a:spcBef>
              <a:spcAft>
                <a:spcPts val="0"/>
              </a:spcAft>
              <a:buClr>
                <a:schemeClr val="lt1"/>
              </a:buClr>
              <a:buSzPts val="1600"/>
              <a:buNone/>
              <a:defRPr sz="1600">
                <a:solidFill>
                  <a:schemeClr val="lt1"/>
                </a:solidFill>
              </a:defRPr>
            </a:lvl6pPr>
            <a:lvl7pPr lvl="6" algn="ctr">
              <a:lnSpc>
                <a:spcPct val="100000"/>
              </a:lnSpc>
              <a:spcBef>
                <a:spcPts val="0"/>
              </a:spcBef>
              <a:spcAft>
                <a:spcPts val="0"/>
              </a:spcAft>
              <a:buClr>
                <a:schemeClr val="lt1"/>
              </a:buClr>
              <a:buSzPts val="1600"/>
              <a:buNone/>
              <a:defRPr sz="1600">
                <a:solidFill>
                  <a:schemeClr val="lt1"/>
                </a:solidFill>
              </a:defRPr>
            </a:lvl7pPr>
            <a:lvl8pPr lvl="7" algn="ctr">
              <a:lnSpc>
                <a:spcPct val="100000"/>
              </a:lnSpc>
              <a:spcBef>
                <a:spcPts val="0"/>
              </a:spcBef>
              <a:spcAft>
                <a:spcPts val="0"/>
              </a:spcAft>
              <a:buClr>
                <a:schemeClr val="lt1"/>
              </a:buClr>
              <a:buSzPts val="1600"/>
              <a:buNone/>
              <a:defRPr sz="1600">
                <a:solidFill>
                  <a:schemeClr val="lt1"/>
                </a:solidFill>
              </a:defRPr>
            </a:lvl8pPr>
            <a:lvl9pPr lvl="8" algn="ctr">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36" name="Google Shape;36;p2"/>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accent3"/>
        </a:solidFill>
        <a:effectLst/>
      </p:bgPr>
    </p:bg>
    <p:spTree>
      <p:nvGrpSpPr>
        <p:cNvPr id="1" name="Shape 109"/>
        <p:cNvGrpSpPr/>
        <p:nvPr/>
      </p:nvGrpSpPr>
      <p:grpSpPr>
        <a:xfrm>
          <a:off x="0" y="0"/>
          <a:ext cx="0" cy="0"/>
          <a:chOff x="0" y="0"/>
          <a:chExt cx="0" cy="0"/>
        </a:xfrm>
      </p:grpSpPr>
      <p:sp>
        <p:nvSpPr>
          <p:cNvPr id="110" name="Google Shape;110;p11"/>
          <p:cNvSpPr/>
          <p:nvPr/>
        </p:nvSpPr>
        <p:spPr>
          <a:xfrm flipH="1">
            <a:off x="5569200" y="2834075"/>
            <a:ext cx="3574800" cy="2309400"/>
          </a:xfrm>
          <a:prstGeom prst="rtTriangl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1" name="Google Shape;111;p11"/>
          <p:cNvGrpSpPr/>
          <p:nvPr/>
        </p:nvGrpSpPr>
        <p:grpSpPr>
          <a:xfrm>
            <a:off x="5959222" y="4119576"/>
            <a:ext cx="2520952" cy="1024165"/>
            <a:chOff x="6917201" y="0"/>
            <a:chExt cx="2227777" cy="863400"/>
          </a:xfrm>
        </p:grpSpPr>
        <p:sp>
          <p:nvSpPr>
            <p:cNvPr id="112" name="Google Shape;112;p11"/>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1"/>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1"/>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 name="Google Shape;115;p11"/>
          <p:cNvGrpSpPr/>
          <p:nvPr/>
        </p:nvGrpSpPr>
        <p:grpSpPr>
          <a:xfrm>
            <a:off x="199149" y="2"/>
            <a:ext cx="2795414" cy="1083308"/>
            <a:chOff x="6917201" y="0"/>
            <a:chExt cx="2227777" cy="863400"/>
          </a:xfrm>
        </p:grpSpPr>
        <p:sp>
          <p:nvSpPr>
            <p:cNvPr id="116" name="Google Shape;116;p11"/>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11"/>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1"/>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9" name="Google Shape;119;p11"/>
          <p:cNvSpPr txBox="1">
            <a:spLocks noGrp="1"/>
          </p:cNvSpPr>
          <p:nvPr>
            <p:ph type="title" hasCustomPrompt="1"/>
          </p:nvPr>
        </p:nvSpPr>
        <p:spPr>
          <a:xfrm>
            <a:off x="1385850" y="1383850"/>
            <a:ext cx="6372300" cy="13797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dk2"/>
              </a:buClr>
              <a:buSzPts val="8600"/>
              <a:buNone/>
              <a:defRPr sz="8600">
                <a:solidFill>
                  <a:schemeClr val="dk2"/>
                </a:solidFill>
              </a:defRPr>
            </a:lvl1pPr>
            <a:lvl2pPr lvl="1" algn="ctr">
              <a:spcBef>
                <a:spcPts val="0"/>
              </a:spcBef>
              <a:spcAft>
                <a:spcPts val="0"/>
              </a:spcAft>
              <a:buClr>
                <a:schemeClr val="dk2"/>
              </a:buClr>
              <a:buSzPts val="8600"/>
              <a:buNone/>
              <a:defRPr sz="8600">
                <a:solidFill>
                  <a:schemeClr val="dk2"/>
                </a:solidFill>
              </a:defRPr>
            </a:lvl2pPr>
            <a:lvl3pPr lvl="2" algn="ctr">
              <a:spcBef>
                <a:spcPts val="0"/>
              </a:spcBef>
              <a:spcAft>
                <a:spcPts val="0"/>
              </a:spcAft>
              <a:buClr>
                <a:schemeClr val="dk2"/>
              </a:buClr>
              <a:buSzPts val="8600"/>
              <a:buNone/>
              <a:defRPr sz="8600">
                <a:solidFill>
                  <a:schemeClr val="dk2"/>
                </a:solidFill>
              </a:defRPr>
            </a:lvl3pPr>
            <a:lvl4pPr lvl="3" algn="ctr">
              <a:spcBef>
                <a:spcPts val="0"/>
              </a:spcBef>
              <a:spcAft>
                <a:spcPts val="0"/>
              </a:spcAft>
              <a:buClr>
                <a:schemeClr val="dk2"/>
              </a:buClr>
              <a:buSzPts val="8600"/>
              <a:buNone/>
              <a:defRPr sz="8600">
                <a:solidFill>
                  <a:schemeClr val="dk2"/>
                </a:solidFill>
              </a:defRPr>
            </a:lvl4pPr>
            <a:lvl5pPr lvl="4" algn="ctr">
              <a:spcBef>
                <a:spcPts val="0"/>
              </a:spcBef>
              <a:spcAft>
                <a:spcPts val="0"/>
              </a:spcAft>
              <a:buClr>
                <a:schemeClr val="dk2"/>
              </a:buClr>
              <a:buSzPts val="8600"/>
              <a:buNone/>
              <a:defRPr sz="8600">
                <a:solidFill>
                  <a:schemeClr val="dk2"/>
                </a:solidFill>
              </a:defRPr>
            </a:lvl5pPr>
            <a:lvl6pPr lvl="5" algn="ctr">
              <a:spcBef>
                <a:spcPts val="0"/>
              </a:spcBef>
              <a:spcAft>
                <a:spcPts val="0"/>
              </a:spcAft>
              <a:buClr>
                <a:schemeClr val="dk2"/>
              </a:buClr>
              <a:buSzPts val="8600"/>
              <a:buNone/>
              <a:defRPr sz="8600">
                <a:solidFill>
                  <a:schemeClr val="dk2"/>
                </a:solidFill>
              </a:defRPr>
            </a:lvl6pPr>
            <a:lvl7pPr lvl="6" algn="ctr">
              <a:spcBef>
                <a:spcPts val="0"/>
              </a:spcBef>
              <a:spcAft>
                <a:spcPts val="0"/>
              </a:spcAft>
              <a:buClr>
                <a:schemeClr val="dk2"/>
              </a:buClr>
              <a:buSzPts val="8600"/>
              <a:buNone/>
              <a:defRPr sz="8600">
                <a:solidFill>
                  <a:schemeClr val="dk2"/>
                </a:solidFill>
              </a:defRPr>
            </a:lvl7pPr>
            <a:lvl8pPr lvl="7" algn="ctr">
              <a:spcBef>
                <a:spcPts val="0"/>
              </a:spcBef>
              <a:spcAft>
                <a:spcPts val="0"/>
              </a:spcAft>
              <a:buClr>
                <a:schemeClr val="dk2"/>
              </a:buClr>
              <a:buSzPts val="8600"/>
              <a:buNone/>
              <a:defRPr sz="8600">
                <a:solidFill>
                  <a:schemeClr val="dk2"/>
                </a:solidFill>
              </a:defRPr>
            </a:lvl8pPr>
            <a:lvl9pPr lvl="8" algn="ctr">
              <a:spcBef>
                <a:spcPts val="0"/>
              </a:spcBef>
              <a:spcAft>
                <a:spcPts val="0"/>
              </a:spcAft>
              <a:buClr>
                <a:schemeClr val="dk2"/>
              </a:buClr>
              <a:buSzPts val="8600"/>
              <a:buNone/>
              <a:defRPr sz="8600">
                <a:solidFill>
                  <a:schemeClr val="dk2"/>
                </a:solidFill>
              </a:defRPr>
            </a:lvl9pPr>
          </a:lstStyle>
          <a:p>
            <a:r>
              <a:t>xx%</a:t>
            </a:r>
          </a:p>
        </p:txBody>
      </p:sp>
      <p:sp>
        <p:nvSpPr>
          <p:cNvPr id="120" name="Google Shape;120;p11"/>
          <p:cNvSpPr txBox="1">
            <a:spLocks noGrp="1"/>
          </p:cNvSpPr>
          <p:nvPr>
            <p:ph type="body" idx="1"/>
          </p:nvPr>
        </p:nvSpPr>
        <p:spPr>
          <a:xfrm>
            <a:off x="1385850" y="2863850"/>
            <a:ext cx="6372300" cy="641100"/>
          </a:xfrm>
          <a:prstGeom prst="rect">
            <a:avLst/>
          </a:prstGeom>
        </p:spPr>
        <p:txBody>
          <a:bodyPr spcFirstLastPara="1" wrap="square" lIns="91425" tIns="91425" rIns="91425" bIns="91425" anchor="t" anchorCtr="0">
            <a:noAutofit/>
          </a:bodyPr>
          <a:lstStyle>
            <a:lvl1pPr marL="457200" lvl="0" indent="-311150" algn="ctr">
              <a:spcBef>
                <a:spcPts val="0"/>
              </a:spcBef>
              <a:spcAft>
                <a:spcPts val="0"/>
              </a:spcAft>
              <a:buSzPts val="1300"/>
              <a:buChar char="●"/>
              <a:defRPr/>
            </a:lvl1pPr>
            <a:lvl2pPr marL="914400" lvl="1" indent="-298450" algn="ctr">
              <a:spcBef>
                <a:spcPts val="1600"/>
              </a:spcBef>
              <a:spcAft>
                <a:spcPts val="0"/>
              </a:spcAft>
              <a:buSzPts val="1100"/>
              <a:buChar char="○"/>
              <a:defRPr/>
            </a:lvl2pPr>
            <a:lvl3pPr marL="1371600" lvl="2" indent="-298450" algn="ctr">
              <a:spcBef>
                <a:spcPts val="1600"/>
              </a:spcBef>
              <a:spcAft>
                <a:spcPts val="0"/>
              </a:spcAft>
              <a:buSzPts val="1100"/>
              <a:buChar char="■"/>
              <a:defRPr/>
            </a:lvl3pPr>
            <a:lvl4pPr marL="1828800" lvl="3" indent="-298450" algn="ctr">
              <a:spcBef>
                <a:spcPts val="1600"/>
              </a:spcBef>
              <a:spcAft>
                <a:spcPts val="0"/>
              </a:spcAft>
              <a:buSzPts val="1100"/>
              <a:buChar char="●"/>
              <a:defRPr/>
            </a:lvl4pPr>
            <a:lvl5pPr marL="2286000" lvl="4" indent="-298450" algn="ctr">
              <a:spcBef>
                <a:spcPts val="1600"/>
              </a:spcBef>
              <a:spcAft>
                <a:spcPts val="0"/>
              </a:spcAft>
              <a:buSzPts val="1100"/>
              <a:buChar char="○"/>
              <a:defRPr/>
            </a:lvl5pPr>
            <a:lvl6pPr marL="2743200" lvl="5" indent="-298450" algn="ctr">
              <a:spcBef>
                <a:spcPts val="1600"/>
              </a:spcBef>
              <a:spcAft>
                <a:spcPts val="0"/>
              </a:spcAft>
              <a:buSzPts val="1100"/>
              <a:buChar char="■"/>
              <a:defRPr/>
            </a:lvl6pPr>
            <a:lvl7pPr marL="3200400" lvl="6" indent="-298450" algn="ctr">
              <a:spcBef>
                <a:spcPts val="1600"/>
              </a:spcBef>
              <a:spcAft>
                <a:spcPts val="0"/>
              </a:spcAft>
              <a:buSzPts val="1100"/>
              <a:buChar char="●"/>
              <a:defRPr/>
            </a:lvl7pPr>
            <a:lvl8pPr marL="3657600" lvl="7" indent="-298450" algn="ctr">
              <a:spcBef>
                <a:spcPts val="1600"/>
              </a:spcBef>
              <a:spcAft>
                <a:spcPts val="0"/>
              </a:spcAft>
              <a:buSzPts val="1100"/>
              <a:buChar char="○"/>
              <a:defRPr/>
            </a:lvl8pPr>
            <a:lvl9pPr marL="4114800" lvl="8" indent="-298450" algn="ctr">
              <a:spcBef>
                <a:spcPts val="1600"/>
              </a:spcBef>
              <a:spcAft>
                <a:spcPts val="1600"/>
              </a:spcAft>
              <a:buSzPts val="1100"/>
              <a:buChar char="■"/>
              <a:defRPr/>
            </a:lvl9pPr>
          </a:lstStyle>
          <a:p>
            <a:endParaRPr/>
          </a:p>
        </p:txBody>
      </p:sp>
      <p:sp>
        <p:nvSpPr>
          <p:cNvPr id="121" name="Google Shape;121;p11"/>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2"/>
        <p:cNvGrpSpPr/>
        <p:nvPr/>
      </p:nvGrpSpPr>
      <p:grpSpPr>
        <a:xfrm>
          <a:off x="0" y="0"/>
          <a:ext cx="0" cy="0"/>
          <a:chOff x="0" y="0"/>
          <a:chExt cx="0" cy="0"/>
        </a:xfrm>
      </p:grpSpPr>
      <p:sp>
        <p:nvSpPr>
          <p:cNvPr id="123" name="Google Shape;123;p12"/>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3"/>
        </a:solidFill>
        <a:effectLst/>
      </p:bgPr>
    </p:bg>
    <p:spTree>
      <p:nvGrpSpPr>
        <p:cNvPr id="1" name="Shape 37"/>
        <p:cNvGrpSpPr/>
        <p:nvPr/>
      </p:nvGrpSpPr>
      <p:grpSpPr>
        <a:xfrm>
          <a:off x="0" y="0"/>
          <a:ext cx="0" cy="0"/>
          <a:chOff x="0" y="0"/>
          <a:chExt cx="0" cy="0"/>
        </a:xfrm>
      </p:grpSpPr>
      <p:sp>
        <p:nvSpPr>
          <p:cNvPr id="38" name="Google Shape;38;p3"/>
          <p:cNvSpPr/>
          <p:nvPr/>
        </p:nvSpPr>
        <p:spPr>
          <a:xfrm flipH="1">
            <a:off x="4757100" y="2309400"/>
            <a:ext cx="4386900" cy="2834100"/>
          </a:xfrm>
          <a:prstGeom prst="rtTriangl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 name="Google Shape;39;p3"/>
          <p:cNvGrpSpPr/>
          <p:nvPr/>
        </p:nvGrpSpPr>
        <p:grpSpPr>
          <a:xfrm>
            <a:off x="5594191" y="3961115"/>
            <a:ext cx="2910145" cy="1182340"/>
            <a:chOff x="6917201" y="0"/>
            <a:chExt cx="2227777" cy="863400"/>
          </a:xfrm>
        </p:grpSpPr>
        <p:sp>
          <p:nvSpPr>
            <p:cNvPr id="40" name="Google Shape;40;p3"/>
            <p:cNvSpPr/>
            <p:nvPr/>
          </p:nvSpPr>
          <p:spPr>
            <a:xfrm>
              <a:off x="7641677"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3"/>
            <p:cNvSpPr/>
            <p:nvPr/>
          </p:nvSpPr>
          <p:spPr>
            <a:xfrm>
              <a:off x="7279439"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3"/>
            <p:cNvSpPr/>
            <p:nvPr/>
          </p:nvSpPr>
          <p:spPr>
            <a:xfrm>
              <a:off x="6917201" y="0"/>
              <a:ext cx="1503300" cy="863400"/>
            </a:xfrm>
            <a:prstGeom prst="parallelogram">
              <a:avLst>
                <a:gd name="adj" fmla="val 158024"/>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 name="Google Shape;43;p3"/>
          <p:cNvGrpSpPr/>
          <p:nvPr/>
        </p:nvGrpSpPr>
        <p:grpSpPr>
          <a:xfrm>
            <a:off x="199149" y="2"/>
            <a:ext cx="2795414" cy="1083308"/>
            <a:chOff x="6917201" y="0"/>
            <a:chExt cx="2227777" cy="863400"/>
          </a:xfrm>
        </p:grpSpPr>
        <p:sp>
          <p:nvSpPr>
            <p:cNvPr id="44" name="Google Shape;44;p3"/>
            <p:cNvSpPr/>
            <p:nvPr/>
          </p:nvSpPr>
          <p:spPr>
            <a:xfrm>
              <a:off x="7641677"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3"/>
            <p:cNvSpPr/>
            <p:nvPr/>
          </p:nvSpPr>
          <p:spPr>
            <a:xfrm>
              <a:off x="7279439"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3"/>
            <p:cNvSpPr/>
            <p:nvPr/>
          </p:nvSpPr>
          <p:spPr>
            <a:xfrm>
              <a:off x="6917201" y="0"/>
              <a:ext cx="1503300" cy="863400"/>
            </a:xfrm>
            <a:prstGeom prst="parallelogram">
              <a:avLst>
                <a:gd name="adj" fmla="val 158024"/>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47;p3"/>
          <p:cNvSpPr txBox="1">
            <a:spLocks noGrp="1"/>
          </p:cNvSpPr>
          <p:nvPr>
            <p:ph type="title"/>
          </p:nvPr>
        </p:nvSpPr>
        <p:spPr>
          <a:xfrm>
            <a:off x="1888684" y="1746100"/>
            <a:ext cx="5377500" cy="16461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dk2"/>
              </a:buClr>
              <a:buSzPts val="3200"/>
              <a:buNone/>
              <a:defRPr sz="3200">
                <a:solidFill>
                  <a:schemeClr val="dk2"/>
                </a:solidFill>
              </a:defRPr>
            </a:lvl1pPr>
            <a:lvl2pPr lvl="1" algn="ctr">
              <a:spcBef>
                <a:spcPts val="0"/>
              </a:spcBef>
              <a:spcAft>
                <a:spcPts val="0"/>
              </a:spcAft>
              <a:buClr>
                <a:schemeClr val="dk2"/>
              </a:buClr>
              <a:buSzPts val="3200"/>
              <a:buNone/>
              <a:defRPr sz="3200">
                <a:solidFill>
                  <a:schemeClr val="dk2"/>
                </a:solidFill>
              </a:defRPr>
            </a:lvl2pPr>
            <a:lvl3pPr lvl="2" algn="ctr">
              <a:spcBef>
                <a:spcPts val="0"/>
              </a:spcBef>
              <a:spcAft>
                <a:spcPts val="0"/>
              </a:spcAft>
              <a:buClr>
                <a:schemeClr val="dk2"/>
              </a:buClr>
              <a:buSzPts val="3200"/>
              <a:buNone/>
              <a:defRPr sz="3200">
                <a:solidFill>
                  <a:schemeClr val="dk2"/>
                </a:solidFill>
              </a:defRPr>
            </a:lvl3pPr>
            <a:lvl4pPr lvl="3" algn="ctr">
              <a:spcBef>
                <a:spcPts val="0"/>
              </a:spcBef>
              <a:spcAft>
                <a:spcPts val="0"/>
              </a:spcAft>
              <a:buClr>
                <a:schemeClr val="dk2"/>
              </a:buClr>
              <a:buSzPts val="3200"/>
              <a:buNone/>
              <a:defRPr sz="3200">
                <a:solidFill>
                  <a:schemeClr val="dk2"/>
                </a:solidFill>
              </a:defRPr>
            </a:lvl4pPr>
            <a:lvl5pPr lvl="4" algn="ctr">
              <a:spcBef>
                <a:spcPts val="0"/>
              </a:spcBef>
              <a:spcAft>
                <a:spcPts val="0"/>
              </a:spcAft>
              <a:buClr>
                <a:schemeClr val="dk2"/>
              </a:buClr>
              <a:buSzPts val="3200"/>
              <a:buNone/>
              <a:defRPr sz="3200">
                <a:solidFill>
                  <a:schemeClr val="dk2"/>
                </a:solidFill>
              </a:defRPr>
            </a:lvl5pPr>
            <a:lvl6pPr lvl="5" algn="ctr">
              <a:spcBef>
                <a:spcPts val="0"/>
              </a:spcBef>
              <a:spcAft>
                <a:spcPts val="0"/>
              </a:spcAft>
              <a:buClr>
                <a:schemeClr val="dk2"/>
              </a:buClr>
              <a:buSzPts val="3200"/>
              <a:buNone/>
              <a:defRPr sz="3200">
                <a:solidFill>
                  <a:schemeClr val="dk2"/>
                </a:solidFill>
              </a:defRPr>
            </a:lvl6pPr>
            <a:lvl7pPr lvl="6" algn="ctr">
              <a:spcBef>
                <a:spcPts val="0"/>
              </a:spcBef>
              <a:spcAft>
                <a:spcPts val="0"/>
              </a:spcAft>
              <a:buClr>
                <a:schemeClr val="dk2"/>
              </a:buClr>
              <a:buSzPts val="3200"/>
              <a:buNone/>
              <a:defRPr sz="3200">
                <a:solidFill>
                  <a:schemeClr val="dk2"/>
                </a:solidFill>
              </a:defRPr>
            </a:lvl7pPr>
            <a:lvl8pPr lvl="7" algn="ctr">
              <a:spcBef>
                <a:spcPts val="0"/>
              </a:spcBef>
              <a:spcAft>
                <a:spcPts val="0"/>
              </a:spcAft>
              <a:buClr>
                <a:schemeClr val="dk2"/>
              </a:buClr>
              <a:buSzPts val="3200"/>
              <a:buNone/>
              <a:defRPr sz="3200">
                <a:solidFill>
                  <a:schemeClr val="dk2"/>
                </a:solidFill>
              </a:defRPr>
            </a:lvl8pPr>
            <a:lvl9pPr lvl="8" algn="ctr">
              <a:spcBef>
                <a:spcPts val="0"/>
              </a:spcBef>
              <a:spcAft>
                <a:spcPts val="0"/>
              </a:spcAft>
              <a:buClr>
                <a:schemeClr val="dk2"/>
              </a:buClr>
              <a:buSzPts val="3200"/>
              <a:buNone/>
              <a:defRPr sz="3200">
                <a:solidFill>
                  <a:schemeClr val="dk2"/>
                </a:solidFill>
              </a:defRPr>
            </a:lvl9pPr>
          </a:lstStyle>
          <a:p>
            <a:endParaRPr/>
          </a:p>
        </p:txBody>
      </p:sp>
      <p:sp>
        <p:nvSpPr>
          <p:cNvPr id="48" name="Google Shape;48;p3"/>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dk2"/>
        </a:solidFill>
        <a:effectLst/>
      </p:bgPr>
    </p:bg>
    <p:spTree>
      <p:nvGrpSpPr>
        <p:cNvPr id="1" name="Shape 49"/>
        <p:cNvGrpSpPr/>
        <p:nvPr/>
      </p:nvGrpSpPr>
      <p:grpSpPr>
        <a:xfrm>
          <a:off x="0" y="0"/>
          <a:ext cx="0" cy="0"/>
          <a:chOff x="0" y="0"/>
          <a:chExt cx="0" cy="0"/>
        </a:xfrm>
      </p:grpSpPr>
      <p:sp>
        <p:nvSpPr>
          <p:cNvPr id="50" name="Google Shape;50;p4"/>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4"/>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4"/>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4"/>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54" name="Google Shape;54;p4"/>
          <p:cNvSpPr txBox="1">
            <a:spLocks noGrp="1"/>
          </p:cNvSpPr>
          <p:nvPr>
            <p:ph type="body" idx="1"/>
          </p:nvPr>
        </p:nvSpPr>
        <p:spPr>
          <a:xfrm>
            <a:off x="819150" y="1990725"/>
            <a:ext cx="7505700" cy="24480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55" name="Google Shape;55;p4"/>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solidFill>
          <a:schemeClr val="dk2"/>
        </a:solidFill>
        <a:effectLst/>
      </p:bgPr>
    </p:bg>
    <p:spTree>
      <p:nvGrpSpPr>
        <p:cNvPr id="1" name="Shape 56"/>
        <p:cNvGrpSpPr/>
        <p:nvPr/>
      </p:nvGrpSpPr>
      <p:grpSpPr>
        <a:xfrm>
          <a:off x="0" y="0"/>
          <a:ext cx="0" cy="0"/>
          <a:chOff x="0" y="0"/>
          <a:chExt cx="0" cy="0"/>
        </a:xfrm>
      </p:grpSpPr>
      <p:sp>
        <p:nvSpPr>
          <p:cNvPr id="57" name="Google Shape;57;p5"/>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5"/>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5"/>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5"/>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61" name="Google Shape;61;p5"/>
          <p:cNvSpPr txBox="1">
            <a:spLocks noGrp="1"/>
          </p:cNvSpPr>
          <p:nvPr>
            <p:ph type="body" idx="1"/>
          </p:nvPr>
        </p:nvSpPr>
        <p:spPr>
          <a:xfrm>
            <a:off x="819150" y="1990725"/>
            <a:ext cx="3686100" cy="24480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62" name="Google Shape;62;p5"/>
          <p:cNvSpPr txBox="1">
            <a:spLocks noGrp="1"/>
          </p:cNvSpPr>
          <p:nvPr>
            <p:ph type="body" idx="2"/>
          </p:nvPr>
        </p:nvSpPr>
        <p:spPr>
          <a:xfrm>
            <a:off x="4638675" y="1990725"/>
            <a:ext cx="3686100" cy="24480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63" name="Google Shape;63;p5"/>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chemeClr val="dk2"/>
        </a:solidFill>
        <a:effectLst/>
      </p:bgPr>
    </p:bg>
    <p:spTree>
      <p:nvGrpSpPr>
        <p:cNvPr id="1" name="Shape 64"/>
        <p:cNvGrpSpPr/>
        <p:nvPr/>
      </p:nvGrpSpPr>
      <p:grpSpPr>
        <a:xfrm>
          <a:off x="0" y="0"/>
          <a:ext cx="0" cy="0"/>
          <a:chOff x="0" y="0"/>
          <a:chExt cx="0" cy="0"/>
        </a:xfrm>
      </p:grpSpPr>
      <p:sp>
        <p:nvSpPr>
          <p:cNvPr id="65" name="Google Shape;65;p6"/>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6"/>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6"/>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6"/>
          <p:cNvSpPr txBox="1">
            <a:spLocks noGrp="1"/>
          </p:cNvSpPr>
          <p:nvPr>
            <p:ph type="title"/>
          </p:nvPr>
        </p:nvSpPr>
        <p:spPr>
          <a:xfrm>
            <a:off x="819150" y="845600"/>
            <a:ext cx="7505700" cy="9546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69" name="Google Shape;69;p6"/>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solidFill>
          <a:schemeClr val="accent3"/>
        </a:solidFill>
        <a:effectLst/>
      </p:bgPr>
    </p:bg>
    <p:spTree>
      <p:nvGrpSpPr>
        <p:cNvPr id="1" name="Shape 70"/>
        <p:cNvGrpSpPr/>
        <p:nvPr/>
      </p:nvGrpSpPr>
      <p:grpSpPr>
        <a:xfrm>
          <a:off x="0" y="0"/>
          <a:ext cx="0" cy="0"/>
          <a:chOff x="0" y="0"/>
          <a:chExt cx="0" cy="0"/>
        </a:xfrm>
      </p:grpSpPr>
      <p:sp>
        <p:nvSpPr>
          <p:cNvPr id="71" name="Google Shape;71;p7"/>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7"/>
          <p:cNvSpPr/>
          <p:nvPr/>
        </p:nvSpPr>
        <p:spPr>
          <a:xfrm>
            <a:off x="31" y="2824500"/>
            <a:ext cx="7370400" cy="23190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7"/>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7"/>
          <p:cNvSpPr txBox="1">
            <a:spLocks noGrp="1"/>
          </p:cNvSpPr>
          <p:nvPr>
            <p:ph type="title"/>
          </p:nvPr>
        </p:nvSpPr>
        <p:spPr>
          <a:xfrm>
            <a:off x="819150" y="845600"/>
            <a:ext cx="3709200" cy="13830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75" name="Google Shape;75;p7"/>
          <p:cNvSpPr txBox="1">
            <a:spLocks noGrp="1"/>
          </p:cNvSpPr>
          <p:nvPr>
            <p:ph type="body" idx="1"/>
          </p:nvPr>
        </p:nvSpPr>
        <p:spPr>
          <a:xfrm>
            <a:off x="830700" y="2319050"/>
            <a:ext cx="3709200" cy="21198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76" name="Google Shape;76;p7"/>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1"/>
        </a:solidFill>
        <a:effectLst/>
      </p:bgPr>
    </p:bg>
    <p:spTree>
      <p:nvGrpSpPr>
        <p:cNvPr id="1" name="Shape 77"/>
        <p:cNvGrpSpPr/>
        <p:nvPr/>
      </p:nvGrpSpPr>
      <p:grpSpPr>
        <a:xfrm>
          <a:off x="0" y="0"/>
          <a:ext cx="0" cy="0"/>
          <a:chOff x="0" y="0"/>
          <a:chExt cx="0" cy="0"/>
        </a:xfrm>
      </p:grpSpPr>
      <p:sp>
        <p:nvSpPr>
          <p:cNvPr id="78" name="Google Shape;78;p8"/>
          <p:cNvSpPr/>
          <p:nvPr/>
        </p:nvSpPr>
        <p:spPr>
          <a:xfrm>
            <a:off x="0" y="2823144"/>
            <a:ext cx="7369200" cy="23169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8"/>
          <p:cNvSpPr/>
          <p:nvPr/>
        </p:nvSpPr>
        <p:spPr>
          <a:xfrm flipH="1">
            <a:off x="3583210" y="1554113"/>
            <a:ext cx="5560500" cy="35895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 name="Google Shape;80;p8"/>
          <p:cNvGrpSpPr/>
          <p:nvPr/>
        </p:nvGrpSpPr>
        <p:grpSpPr>
          <a:xfrm>
            <a:off x="255991" y="-118"/>
            <a:ext cx="2251347" cy="1043408"/>
            <a:chOff x="3961956" y="4383950"/>
            <a:chExt cx="1160548" cy="548700"/>
          </a:xfrm>
        </p:grpSpPr>
        <p:sp>
          <p:nvSpPr>
            <p:cNvPr id="81" name="Google Shape;81;p8"/>
            <p:cNvSpPr/>
            <p:nvPr/>
          </p:nvSpPr>
          <p:spPr>
            <a:xfrm>
              <a:off x="4224904"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8"/>
            <p:cNvSpPr/>
            <p:nvPr/>
          </p:nvSpPr>
          <p:spPr>
            <a:xfrm>
              <a:off x="4093430"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8"/>
            <p:cNvSpPr/>
            <p:nvPr/>
          </p:nvSpPr>
          <p:spPr>
            <a:xfrm>
              <a:off x="3961956" y="4383950"/>
              <a:ext cx="897600" cy="548700"/>
            </a:xfrm>
            <a:prstGeom prst="parallelogram">
              <a:avLst>
                <a:gd name="adj" fmla="val 153193"/>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4" name="Google Shape;84;p8"/>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5" name="Google Shape;85;p8"/>
          <p:cNvGrpSpPr/>
          <p:nvPr/>
        </p:nvGrpSpPr>
        <p:grpSpPr>
          <a:xfrm>
            <a:off x="34934" y="4522125"/>
            <a:ext cx="1593306" cy="617072"/>
            <a:chOff x="6917201" y="0"/>
            <a:chExt cx="2227777" cy="863400"/>
          </a:xfrm>
        </p:grpSpPr>
        <p:sp>
          <p:nvSpPr>
            <p:cNvPr id="86" name="Google Shape;86;p8"/>
            <p:cNvSpPr/>
            <p:nvPr/>
          </p:nvSpPr>
          <p:spPr>
            <a:xfrm>
              <a:off x="7641677"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8"/>
            <p:cNvSpPr/>
            <p:nvPr/>
          </p:nvSpPr>
          <p:spPr>
            <a:xfrm>
              <a:off x="7279439"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8"/>
            <p:cNvSpPr/>
            <p:nvPr/>
          </p:nvSpPr>
          <p:spPr>
            <a:xfrm>
              <a:off x="6917201" y="0"/>
              <a:ext cx="1503300" cy="863400"/>
            </a:xfrm>
            <a:prstGeom prst="parallelogram">
              <a:avLst>
                <a:gd name="adj" fmla="val 158024"/>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 name="Google Shape;89;p8"/>
          <p:cNvGrpSpPr/>
          <p:nvPr/>
        </p:nvGrpSpPr>
        <p:grpSpPr>
          <a:xfrm>
            <a:off x="5886353" y="1243"/>
            <a:ext cx="3257455" cy="1261514"/>
            <a:chOff x="6917201" y="0"/>
            <a:chExt cx="2227777" cy="863400"/>
          </a:xfrm>
        </p:grpSpPr>
        <p:sp>
          <p:nvSpPr>
            <p:cNvPr id="90" name="Google Shape;90;p8"/>
            <p:cNvSpPr/>
            <p:nvPr/>
          </p:nvSpPr>
          <p:spPr>
            <a:xfrm>
              <a:off x="7641677"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8"/>
            <p:cNvSpPr/>
            <p:nvPr/>
          </p:nvSpPr>
          <p:spPr>
            <a:xfrm>
              <a:off x="7279439"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8"/>
            <p:cNvSpPr/>
            <p:nvPr/>
          </p:nvSpPr>
          <p:spPr>
            <a:xfrm>
              <a:off x="6917201" y="0"/>
              <a:ext cx="1503300" cy="863400"/>
            </a:xfrm>
            <a:prstGeom prst="parallelogram">
              <a:avLst>
                <a:gd name="adj" fmla="val 158024"/>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3" name="Google Shape;93;p8"/>
          <p:cNvSpPr txBox="1">
            <a:spLocks noGrp="1"/>
          </p:cNvSpPr>
          <p:nvPr>
            <p:ph type="title"/>
          </p:nvPr>
        </p:nvSpPr>
        <p:spPr>
          <a:xfrm>
            <a:off x="1393929" y="1301146"/>
            <a:ext cx="6366900" cy="2539200"/>
          </a:xfrm>
          <a:prstGeom prst="rect">
            <a:avLst/>
          </a:prstGeom>
        </p:spPr>
        <p:txBody>
          <a:bodyPr spcFirstLastPara="1" wrap="square" lIns="91425" tIns="91425" rIns="91425" bIns="91425" anchor="ctr" anchorCtr="0">
            <a:noAutofit/>
          </a:bodyPr>
          <a:lstStyle>
            <a:lvl1pPr lvl="0" algn="ctr">
              <a:spcBef>
                <a:spcPts val="0"/>
              </a:spcBef>
              <a:spcAft>
                <a:spcPts val="0"/>
              </a:spcAft>
              <a:buSzPts val="3200"/>
              <a:buNone/>
              <a:defRPr sz="3200"/>
            </a:lvl1pPr>
            <a:lvl2pPr lvl="1" algn="ctr">
              <a:spcBef>
                <a:spcPts val="0"/>
              </a:spcBef>
              <a:spcAft>
                <a:spcPts val="0"/>
              </a:spcAft>
              <a:buSzPts val="3200"/>
              <a:buNone/>
              <a:defRPr sz="3200"/>
            </a:lvl2pPr>
            <a:lvl3pPr lvl="2" algn="ctr">
              <a:spcBef>
                <a:spcPts val="0"/>
              </a:spcBef>
              <a:spcAft>
                <a:spcPts val="0"/>
              </a:spcAft>
              <a:buSzPts val="3200"/>
              <a:buNone/>
              <a:defRPr sz="3200"/>
            </a:lvl3pPr>
            <a:lvl4pPr lvl="3" algn="ctr">
              <a:spcBef>
                <a:spcPts val="0"/>
              </a:spcBef>
              <a:spcAft>
                <a:spcPts val="0"/>
              </a:spcAft>
              <a:buSzPts val="3200"/>
              <a:buNone/>
              <a:defRPr sz="3200"/>
            </a:lvl4pPr>
            <a:lvl5pPr lvl="4" algn="ctr">
              <a:spcBef>
                <a:spcPts val="0"/>
              </a:spcBef>
              <a:spcAft>
                <a:spcPts val="0"/>
              </a:spcAft>
              <a:buSzPts val="3200"/>
              <a:buNone/>
              <a:defRPr sz="3200"/>
            </a:lvl5pPr>
            <a:lvl6pPr lvl="5" algn="ctr">
              <a:spcBef>
                <a:spcPts val="0"/>
              </a:spcBef>
              <a:spcAft>
                <a:spcPts val="0"/>
              </a:spcAft>
              <a:buSzPts val="3200"/>
              <a:buNone/>
              <a:defRPr sz="3200"/>
            </a:lvl6pPr>
            <a:lvl7pPr lvl="6" algn="ctr">
              <a:spcBef>
                <a:spcPts val="0"/>
              </a:spcBef>
              <a:spcAft>
                <a:spcPts val="0"/>
              </a:spcAft>
              <a:buSzPts val="3200"/>
              <a:buNone/>
              <a:defRPr sz="3200"/>
            </a:lvl7pPr>
            <a:lvl8pPr lvl="7" algn="ctr">
              <a:spcBef>
                <a:spcPts val="0"/>
              </a:spcBef>
              <a:spcAft>
                <a:spcPts val="0"/>
              </a:spcAft>
              <a:buSzPts val="3200"/>
              <a:buNone/>
              <a:defRPr sz="3200"/>
            </a:lvl8pPr>
            <a:lvl9pPr lvl="8" algn="ctr">
              <a:spcBef>
                <a:spcPts val="0"/>
              </a:spcBef>
              <a:spcAft>
                <a:spcPts val="0"/>
              </a:spcAft>
              <a:buSzPts val="3200"/>
              <a:buNone/>
              <a:defRPr sz="3200"/>
            </a:lvl9pPr>
          </a:lstStyle>
          <a:p>
            <a:endParaRPr/>
          </a:p>
        </p:txBody>
      </p:sp>
      <p:sp>
        <p:nvSpPr>
          <p:cNvPr id="94" name="Google Shape;94;p8"/>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dk2"/>
        </a:solidFill>
        <a:effectLst/>
      </p:bgPr>
    </p:bg>
    <p:spTree>
      <p:nvGrpSpPr>
        <p:cNvPr id="1" name="Shape 95"/>
        <p:cNvGrpSpPr/>
        <p:nvPr/>
      </p:nvGrpSpPr>
      <p:grpSpPr>
        <a:xfrm>
          <a:off x="0" y="0"/>
          <a:ext cx="0" cy="0"/>
          <a:chOff x="0" y="0"/>
          <a:chExt cx="0" cy="0"/>
        </a:xfrm>
      </p:grpSpPr>
      <p:sp>
        <p:nvSpPr>
          <p:cNvPr id="96" name="Google Shape;96;p9"/>
          <p:cNvSpPr/>
          <p:nvPr/>
        </p:nvSpPr>
        <p:spPr>
          <a:xfrm flipH="1">
            <a:off x="3582600" y="1550700"/>
            <a:ext cx="5561400" cy="35928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9"/>
          <p:cNvSpPr/>
          <p:nvPr/>
        </p:nvSpPr>
        <p:spPr>
          <a:xfrm>
            <a:off x="31" y="2824500"/>
            <a:ext cx="7370400" cy="23190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9"/>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9"/>
          <p:cNvSpPr txBox="1">
            <a:spLocks noGrp="1"/>
          </p:cNvSpPr>
          <p:nvPr>
            <p:ph type="title"/>
          </p:nvPr>
        </p:nvSpPr>
        <p:spPr>
          <a:xfrm>
            <a:off x="819150" y="845600"/>
            <a:ext cx="6424200" cy="7050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a:endParaRPr/>
          </a:p>
        </p:txBody>
      </p:sp>
      <p:sp>
        <p:nvSpPr>
          <p:cNvPr id="100" name="Google Shape;100;p9"/>
          <p:cNvSpPr txBox="1">
            <a:spLocks noGrp="1"/>
          </p:cNvSpPr>
          <p:nvPr>
            <p:ph type="subTitle" idx="1"/>
          </p:nvPr>
        </p:nvSpPr>
        <p:spPr>
          <a:xfrm>
            <a:off x="819150" y="1550700"/>
            <a:ext cx="5859900" cy="3936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101" name="Google Shape;101;p9"/>
          <p:cNvSpPr txBox="1">
            <a:spLocks noGrp="1"/>
          </p:cNvSpPr>
          <p:nvPr>
            <p:ph type="body" idx="2"/>
          </p:nvPr>
        </p:nvSpPr>
        <p:spPr>
          <a:xfrm>
            <a:off x="819150" y="2467050"/>
            <a:ext cx="5859900" cy="2095500"/>
          </a:xfrm>
          <a:prstGeom prst="rect">
            <a:avLst/>
          </a:prstGeom>
        </p:spPr>
        <p:txBody>
          <a:bodyPr spcFirstLastPara="1" wrap="square" lIns="91425" tIns="91425" rIns="91425" bIns="91425" anchor="t" anchorCtr="0">
            <a:noAutofit/>
          </a:bodyPr>
          <a:lstStyle>
            <a:lvl1pPr marL="457200" lvl="0" indent="-311150">
              <a:spcBef>
                <a:spcPts val="0"/>
              </a:spcBef>
              <a:spcAft>
                <a:spcPts val="0"/>
              </a:spcAft>
              <a:buSzPts val="1300"/>
              <a:buChar char="●"/>
              <a:defRPr/>
            </a:lvl1pPr>
            <a:lvl2pPr marL="914400" lvl="1" indent="-298450">
              <a:spcBef>
                <a:spcPts val="1600"/>
              </a:spcBef>
              <a:spcAft>
                <a:spcPts val="0"/>
              </a:spcAft>
              <a:buSzPts val="1100"/>
              <a:buChar char="○"/>
              <a:defRPr/>
            </a:lvl2pPr>
            <a:lvl3pPr marL="1371600" lvl="2" indent="-298450">
              <a:spcBef>
                <a:spcPts val="1600"/>
              </a:spcBef>
              <a:spcAft>
                <a:spcPts val="0"/>
              </a:spcAft>
              <a:buSzPts val="1100"/>
              <a:buChar char="■"/>
              <a:defRPr/>
            </a:lvl3pPr>
            <a:lvl4pPr marL="1828800" lvl="3" indent="-298450">
              <a:spcBef>
                <a:spcPts val="1600"/>
              </a:spcBef>
              <a:spcAft>
                <a:spcPts val="0"/>
              </a:spcAft>
              <a:buSzPts val="1100"/>
              <a:buChar char="●"/>
              <a:defRPr/>
            </a:lvl4pPr>
            <a:lvl5pPr marL="2286000" lvl="4" indent="-298450">
              <a:spcBef>
                <a:spcPts val="1600"/>
              </a:spcBef>
              <a:spcAft>
                <a:spcPts val="0"/>
              </a:spcAft>
              <a:buSzPts val="1100"/>
              <a:buChar char="○"/>
              <a:defRPr/>
            </a:lvl5pPr>
            <a:lvl6pPr marL="2743200" lvl="5" indent="-298450">
              <a:spcBef>
                <a:spcPts val="1600"/>
              </a:spcBef>
              <a:spcAft>
                <a:spcPts val="0"/>
              </a:spcAft>
              <a:buSzPts val="1100"/>
              <a:buChar char="■"/>
              <a:defRPr/>
            </a:lvl6pPr>
            <a:lvl7pPr marL="3200400" lvl="6" indent="-298450">
              <a:spcBef>
                <a:spcPts val="1600"/>
              </a:spcBef>
              <a:spcAft>
                <a:spcPts val="0"/>
              </a:spcAft>
              <a:buSzPts val="1100"/>
              <a:buChar char="●"/>
              <a:defRPr/>
            </a:lvl7pPr>
            <a:lvl8pPr marL="3657600" lvl="7" indent="-298450">
              <a:spcBef>
                <a:spcPts val="1600"/>
              </a:spcBef>
              <a:spcAft>
                <a:spcPts val="0"/>
              </a:spcAft>
              <a:buSzPts val="1100"/>
              <a:buChar char="○"/>
              <a:defRPr/>
            </a:lvl8pPr>
            <a:lvl9pPr marL="4114800" lvl="8" indent="-298450">
              <a:spcBef>
                <a:spcPts val="1600"/>
              </a:spcBef>
              <a:spcAft>
                <a:spcPts val="1600"/>
              </a:spcAft>
              <a:buSzPts val="1100"/>
              <a:buChar char="■"/>
              <a:defRPr/>
            </a:lvl9pPr>
          </a:lstStyle>
          <a:p>
            <a:endParaRPr/>
          </a:p>
        </p:txBody>
      </p:sp>
      <p:sp>
        <p:nvSpPr>
          <p:cNvPr id="102" name="Google Shape;102;p9"/>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bg>
      <p:bgPr>
        <a:solidFill>
          <a:schemeClr val="accent1"/>
        </a:solidFill>
        <a:effectLst/>
      </p:bgPr>
    </p:bg>
    <p:spTree>
      <p:nvGrpSpPr>
        <p:cNvPr id="1" name="Shape 103"/>
        <p:cNvGrpSpPr/>
        <p:nvPr/>
      </p:nvGrpSpPr>
      <p:grpSpPr>
        <a:xfrm>
          <a:off x="0" y="0"/>
          <a:ext cx="0" cy="0"/>
          <a:chOff x="0" y="0"/>
          <a:chExt cx="0" cy="0"/>
        </a:xfrm>
      </p:grpSpPr>
      <p:sp>
        <p:nvSpPr>
          <p:cNvPr id="104" name="Google Shape;104;p10"/>
          <p:cNvSpPr/>
          <p:nvPr/>
        </p:nvSpPr>
        <p:spPr>
          <a:xfrm>
            <a:off x="31" y="2824500"/>
            <a:ext cx="7370400" cy="2319000"/>
          </a:xfrm>
          <a:prstGeom prst="rtTriangl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10"/>
          <p:cNvSpPr/>
          <p:nvPr/>
        </p:nvSpPr>
        <p:spPr>
          <a:xfrm flipH="1">
            <a:off x="3582600" y="1550700"/>
            <a:ext cx="5561400" cy="3592800"/>
          </a:xfrm>
          <a:prstGeom prst="rtTriangl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0"/>
          <p:cNvSpPr/>
          <p:nvPr/>
        </p:nvSpPr>
        <p:spPr>
          <a:xfrm>
            <a:off x="203225" y="206250"/>
            <a:ext cx="8737500" cy="4731000"/>
          </a:xfrm>
          <a:prstGeom prst="rect">
            <a:avLst/>
          </a:prstGeom>
          <a:solidFill>
            <a:schemeClr val="dk1"/>
          </a:solidFill>
          <a:ln>
            <a:noFill/>
          </a:ln>
          <a:effectLst>
            <a:outerShdw blurRad="228600" sx="101000" sy="101000" algn="ctr" rotWithShape="0">
              <a:srgbClr val="000000">
                <a:alpha val="4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0"/>
          <p:cNvSpPr txBox="1">
            <a:spLocks noGrp="1"/>
          </p:cNvSpPr>
          <p:nvPr>
            <p:ph type="body" idx="1"/>
          </p:nvPr>
        </p:nvSpPr>
        <p:spPr>
          <a:xfrm>
            <a:off x="328025" y="4163500"/>
            <a:ext cx="7415100" cy="605100"/>
          </a:xfrm>
          <a:prstGeom prst="rect">
            <a:avLst/>
          </a:prstGeom>
        </p:spPr>
        <p:txBody>
          <a:bodyPr spcFirstLastPara="1" wrap="square" lIns="91425" tIns="91425" rIns="91425" bIns="91425" anchor="b" anchorCtr="0">
            <a:noAutofit/>
          </a:bodyPr>
          <a:lstStyle>
            <a:lvl1pPr marL="457200" lvl="0" indent="-228600">
              <a:lnSpc>
                <a:spcPct val="100000"/>
              </a:lnSpc>
              <a:spcBef>
                <a:spcPts val="0"/>
              </a:spcBef>
              <a:spcAft>
                <a:spcPts val="0"/>
              </a:spcAft>
              <a:buSzPts val="1300"/>
              <a:buNone/>
              <a:defRPr/>
            </a:lvl1pPr>
          </a:lstStyle>
          <a:p>
            <a:endParaRPr/>
          </a:p>
        </p:txBody>
      </p:sp>
      <p:sp>
        <p:nvSpPr>
          <p:cNvPr id="108" name="Google Shape;108;p10"/>
          <p:cNvSpPr txBox="1">
            <a:spLocks noGrp="1"/>
          </p:cNvSpPr>
          <p:nvPr>
            <p:ph type="sldNum" idx="12"/>
          </p:nvPr>
        </p:nvSpPr>
        <p:spPr>
          <a:xfrm>
            <a:off x="8390734" y="4543668"/>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it"/>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hift">
    <p:bg>
      <p:bgPr>
        <a:solidFill>
          <a:schemeClr val="dk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1pPr>
            <a:lvl2pPr lvl="1">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2pPr>
            <a:lvl3pPr lvl="2">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3pPr>
            <a:lvl4pPr lvl="3">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4pPr>
            <a:lvl5pPr lvl="4">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5pPr>
            <a:lvl6pPr lvl="5">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6pPr>
            <a:lvl7pPr lvl="6">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7pPr>
            <a:lvl8pPr lvl="7">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8pPr>
            <a:lvl9pPr lvl="8">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9pPr>
          </a:lstStyle>
          <a:p>
            <a:endParaRPr/>
          </a:p>
        </p:txBody>
      </p:sp>
      <p:sp>
        <p:nvSpPr>
          <p:cNvPr id="7" name="Google Shape;7;p1"/>
          <p:cNvSpPr txBox="1">
            <a:spLocks noGrp="1"/>
          </p:cNvSpPr>
          <p:nvPr>
            <p:ph type="body" idx="1"/>
          </p:nvPr>
        </p:nvSpPr>
        <p:spPr>
          <a:xfrm>
            <a:off x="311700" y="1152475"/>
            <a:ext cx="8520600" cy="3391200"/>
          </a:xfrm>
          <a:prstGeom prst="rect">
            <a:avLst/>
          </a:prstGeom>
          <a:noFill/>
          <a:ln>
            <a:noFill/>
          </a:ln>
        </p:spPr>
        <p:txBody>
          <a:bodyPr spcFirstLastPara="1" wrap="square" lIns="91425" tIns="91425" rIns="91425" bIns="91425" anchor="t" anchorCtr="0">
            <a:noAutofit/>
          </a:bodyPr>
          <a:lstStyle>
            <a:lvl1pPr marL="457200" lvl="0" indent="-311150">
              <a:lnSpc>
                <a:spcPct val="115000"/>
              </a:lnSpc>
              <a:spcBef>
                <a:spcPts val="0"/>
              </a:spcBef>
              <a:spcAft>
                <a:spcPts val="0"/>
              </a:spcAft>
              <a:buClr>
                <a:schemeClr val="dk2"/>
              </a:buClr>
              <a:buSzPts val="1300"/>
              <a:buFont typeface="Calibri"/>
              <a:buChar char="●"/>
              <a:defRPr sz="1300">
                <a:solidFill>
                  <a:schemeClr val="dk2"/>
                </a:solidFill>
                <a:latin typeface="Calibri"/>
                <a:ea typeface="Calibri"/>
                <a:cs typeface="Calibri"/>
                <a:sym typeface="Calibri"/>
              </a:defRPr>
            </a:lvl1pPr>
            <a:lvl2pPr marL="914400" lvl="1"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2pPr>
            <a:lvl3pPr marL="1371600" lvl="2"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3pPr>
            <a:lvl4pPr marL="1828800" lvl="3"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4pPr>
            <a:lvl5pPr marL="2286000" lvl="4"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5pPr>
            <a:lvl6pPr marL="2743200" lvl="5"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6pPr>
            <a:lvl7pPr marL="3200400" lvl="6"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7pPr>
            <a:lvl8pPr marL="3657600" lvl="7" indent="-29845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8pPr>
            <a:lvl9pPr marL="4114800" lvl="8" indent="-298450">
              <a:lnSpc>
                <a:spcPct val="115000"/>
              </a:lnSpc>
              <a:spcBef>
                <a:spcPts val="1600"/>
              </a:spcBef>
              <a:spcAft>
                <a:spcPts val="1600"/>
              </a:spcAft>
              <a:buClr>
                <a:schemeClr val="dk2"/>
              </a:buClr>
              <a:buSzPts val="1100"/>
              <a:buFont typeface="Calibri"/>
              <a:buChar char="■"/>
              <a:defRPr sz="1100">
                <a:solidFill>
                  <a:schemeClr val="dk2"/>
                </a:solidFill>
                <a:latin typeface="Calibri"/>
                <a:ea typeface="Calibri"/>
                <a:cs typeface="Calibri"/>
                <a:sym typeface="Calibri"/>
              </a:defRPr>
            </a:lvl9pPr>
          </a:lstStyle>
          <a:p>
            <a:endParaRPr/>
          </a:p>
        </p:txBody>
      </p:sp>
      <p:sp>
        <p:nvSpPr>
          <p:cNvPr id="8" name="Google Shape;8;p1"/>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latin typeface="Nunito"/>
                <a:ea typeface="Nunito"/>
                <a:cs typeface="Nunito"/>
                <a:sym typeface="Nunito"/>
              </a:defRPr>
            </a:lvl1pPr>
            <a:lvl2pPr lvl="1" algn="r">
              <a:buNone/>
              <a:defRPr sz="1000">
                <a:solidFill>
                  <a:schemeClr val="dk2"/>
                </a:solidFill>
                <a:latin typeface="Nunito"/>
                <a:ea typeface="Nunito"/>
                <a:cs typeface="Nunito"/>
                <a:sym typeface="Nunito"/>
              </a:defRPr>
            </a:lvl2pPr>
            <a:lvl3pPr lvl="2" algn="r">
              <a:buNone/>
              <a:defRPr sz="1000">
                <a:solidFill>
                  <a:schemeClr val="dk2"/>
                </a:solidFill>
                <a:latin typeface="Nunito"/>
                <a:ea typeface="Nunito"/>
                <a:cs typeface="Nunito"/>
                <a:sym typeface="Nunito"/>
              </a:defRPr>
            </a:lvl3pPr>
            <a:lvl4pPr lvl="3" algn="r">
              <a:buNone/>
              <a:defRPr sz="1000">
                <a:solidFill>
                  <a:schemeClr val="dk2"/>
                </a:solidFill>
                <a:latin typeface="Nunito"/>
                <a:ea typeface="Nunito"/>
                <a:cs typeface="Nunito"/>
                <a:sym typeface="Nunito"/>
              </a:defRPr>
            </a:lvl4pPr>
            <a:lvl5pPr lvl="4" algn="r">
              <a:buNone/>
              <a:defRPr sz="1000">
                <a:solidFill>
                  <a:schemeClr val="dk2"/>
                </a:solidFill>
                <a:latin typeface="Nunito"/>
                <a:ea typeface="Nunito"/>
                <a:cs typeface="Nunito"/>
                <a:sym typeface="Nunito"/>
              </a:defRPr>
            </a:lvl5pPr>
            <a:lvl6pPr lvl="5" algn="r">
              <a:buNone/>
              <a:defRPr sz="1000">
                <a:solidFill>
                  <a:schemeClr val="dk2"/>
                </a:solidFill>
                <a:latin typeface="Nunito"/>
                <a:ea typeface="Nunito"/>
                <a:cs typeface="Nunito"/>
                <a:sym typeface="Nunito"/>
              </a:defRPr>
            </a:lvl6pPr>
            <a:lvl7pPr lvl="6" algn="r">
              <a:buNone/>
              <a:defRPr sz="1000">
                <a:solidFill>
                  <a:schemeClr val="dk2"/>
                </a:solidFill>
                <a:latin typeface="Nunito"/>
                <a:ea typeface="Nunito"/>
                <a:cs typeface="Nunito"/>
                <a:sym typeface="Nunito"/>
              </a:defRPr>
            </a:lvl7pPr>
            <a:lvl8pPr lvl="7" algn="r">
              <a:buNone/>
              <a:defRPr sz="1000">
                <a:solidFill>
                  <a:schemeClr val="dk2"/>
                </a:solidFill>
                <a:latin typeface="Nunito"/>
                <a:ea typeface="Nunito"/>
                <a:cs typeface="Nunito"/>
                <a:sym typeface="Nunito"/>
              </a:defRPr>
            </a:lvl8pPr>
            <a:lvl9pPr lvl="8" algn="r">
              <a:buNone/>
              <a:defRPr sz="1000">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it"/>
              <a:t>‹N›</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3.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3.xml"/></Relationships>
</file>

<file path=ppt/slides/_rels/slide10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02.xml"/><Relationship Id="rId1" Type="http://schemas.openxmlformats.org/officeDocument/2006/relationships/slideLayout" Target="../slideLayouts/slideLayout3.xml"/></Relationships>
</file>

<file path=ppt/slides/_rels/slide103.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103.xml"/><Relationship Id="rId1" Type="http://schemas.openxmlformats.org/officeDocument/2006/relationships/slideLayout" Target="../slideLayouts/slideLayout3.xml"/></Relationships>
</file>

<file path=ppt/slides/_rels/slide104.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104.xml"/><Relationship Id="rId1" Type="http://schemas.openxmlformats.org/officeDocument/2006/relationships/slideLayout" Target="../slideLayouts/slideLayout3.xml"/></Relationships>
</file>

<file path=ppt/slides/_rels/slide105.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105.xml"/><Relationship Id="rId1" Type="http://schemas.openxmlformats.org/officeDocument/2006/relationships/slideLayout" Target="../slideLayouts/slideLayout3.xml"/></Relationships>
</file>

<file path=ppt/slides/_rels/slide106.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106.xml"/><Relationship Id="rId1" Type="http://schemas.openxmlformats.org/officeDocument/2006/relationships/slideLayout" Target="../slideLayouts/slideLayout3.xml"/></Relationships>
</file>

<file path=ppt/slides/_rels/slide107.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107.xml"/><Relationship Id="rId1" Type="http://schemas.openxmlformats.org/officeDocument/2006/relationships/slideLayout" Target="../slideLayouts/slideLayout3.xml"/></Relationships>
</file>

<file path=ppt/slides/_rels/slide108.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108.xml"/><Relationship Id="rId1" Type="http://schemas.openxmlformats.org/officeDocument/2006/relationships/slideLayout" Target="../slideLayouts/slideLayout3.xml"/></Relationships>
</file>

<file path=ppt/slides/_rels/slide109.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10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10.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110.xml"/><Relationship Id="rId1" Type="http://schemas.openxmlformats.org/officeDocument/2006/relationships/slideLayout" Target="../slideLayouts/slideLayout3.xml"/></Relationships>
</file>

<file path=ppt/slides/_rels/slide111.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111.xml"/><Relationship Id="rId1" Type="http://schemas.openxmlformats.org/officeDocument/2006/relationships/slideLayout" Target="../slideLayouts/slideLayout3.xml"/></Relationships>
</file>

<file path=ppt/slides/_rels/slide112.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112.xml"/><Relationship Id="rId1" Type="http://schemas.openxmlformats.org/officeDocument/2006/relationships/slideLayout" Target="../slideLayouts/slideLayout3.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60.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62.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63.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64.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70.xml"/><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71.xml"/><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72.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73.xml"/><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74.xm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75.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76.xml"/><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77.xml"/><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78.xml"/><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79.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80.xml"/><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81.xml"/><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82.xml"/><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83.xml"/><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84.xml"/><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85.xml"/><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88.xml"/><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89.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90.xml"/><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91.xml"/><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92.xml"/><Relationship Id="rId1" Type="http://schemas.openxmlformats.org/officeDocument/2006/relationships/slideLayout" Target="../slideLayouts/slideLayout3.xml"/></Relationships>
</file>

<file path=ppt/slides/_rels/slide93.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93.xml"/><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94.xml"/><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95.xml"/><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96.xml"/><Relationship Id="rId1" Type="http://schemas.openxmlformats.org/officeDocument/2006/relationships/slideLayout" Target="../slideLayouts/slideLayout3.xml"/></Relationships>
</file>

<file path=ppt/slides/_rels/slide97.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97.xml"/><Relationship Id="rId1" Type="http://schemas.openxmlformats.org/officeDocument/2006/relationships/slideLayout" Target="../slideLayouts/slideLayout3.xml"/></Relationships>
</file>

<file path=ppt/slides/_rels/slide98.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98.xml"/><Relationship Id="rId1" Type="http://schemas.openxmlformats.org/officeDocument/2006/relationships/slideLayout" Target="../slideLayouts/slideLayout3.xml"/></Relationships>
</file>

<file path=ppt/slides/_rels/slide99.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9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Google Shape;128;p13"/>
          <p:cNvSpPr txBox="1">
            <a:spLocks noGrp="1"/>
          </p:cNvSpPr>
          <p:nvPr>
            <p:ph type="ctrTitle"/>
          </p:nvPr>
        </p:nvSpPr>
        <p:spPr>
          <a:xfrm>
            <a:off x="1201100" y="2297825"/>
            <a:ext cx="7123800" cy="1550700"/>
          </a:xfrm>
          <a:prstGeom prst="rect">
            <a:avLst/>
          </a:prstGeom>
          <a:solidFill>
            <a:srgbClr val="FFFFFF"/>
          </a:solidFill>
          <a:ln w="9525" cap="flat" cmpd="sng">
            <a:solidFill>
              <a:srgbClr val="FF0000"/>
            </a:solidFill>
            <a:prstDash val="solid"/>
            <a:round/>
            <a:headEnd type="none" w="sm" len="sm"/>
            <a:tailEnd type="none" w="sm" len="sm"/>
          </a:ln>
          <a:effectLst>
            <a:outerShdw blurRad="342900" dist="19050" dir="5400000" algn="bl" rotWithShape="0">
              <a:srgbClr val="00FFFF">
                <a:alpha val="66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sz="1600" b="1" dirty="0">
              <a:latin typeface="Times New Roman"/>
              <a:ea typeface="Times New Roman"/>
              <a:cs typeface="Times New Roman"/>
              <a:sym typeface="Times New Roman"/>
            </a:endParaRPr>
          </a:p>
          <a:p>
            <a:pPr marL="0" lvl="0" indent="0" algn="ctr" rtl="0">
              <a:spcBef>
                <a:spcPts val="0"/>
              </a:spcBef>
              <a:spcAft>
                <a:spcPts val="0"/>
              </a:spcAft>
              <a:buNone/>
            </a:pPr>
            <a:endParaRPr sz="1600" b="1" dirty="0">
              <a:solidFill>
                <a:srgbClr val="0000FF"/>
              </a:solidFill>
              <a:latin typeface="Times New Roman"/>
              <a:ea typeface="Times New Roman"/>
              <a:cs typeface="Times New Roman"/>
              <a:sym typeface="Times New Roman"/>
            </a:endParaRPr>
          </a:p>
          <a:p>
            <a:pPr marL="0" lvl="0" indent="0" algn="ctr" rtl="0">
              <a:spcBef>
                <a:spcPts val="0"/>
              </a:spcBef>
              <a:spcAft>
                <a:spcPts val="0"/>
              </a:spcAft>
              <a:buNone/>
            </a:pPr>
            <a:r>
              <a:rPr lang="it" sz="1600" b="1" dirty="0">
                <a:solidFill>
                  <a:srgbClr val="0000FF"/>
                </a:solidFill>
                <a:latin typeface="Times New Roman"/>
                <a:ea typeface="Times New Roman"/>
                <a:cs typeface="Times New Roman"/>
                <a:sym typeface="Times New Roman"/>
              </a:rPr>
              <a:t>QUESTIONARIO DI MONITORAGGIO</a:t>
            </a:r>
            <a:endParaRPr sz="1600" b="1" dirty="0">
              <a:solidFill>
                <a:srgbClr val="0000FF"/>
              </a:solidFill>
              <a:latin typeface="Times New Roman"/>
              <a:ea typeface="Times New Roman"/>
              <a:cs typeface="Times New Roman"/>
              <a:sym typeface="Times New Roman"/>
            </a:endParaRPr>
          </a:p>
          <a:p>
            <a:pPr marL="0" lvl="0" indent="0" algn="ctr" rtl="0">
              <a:spcBef>
                <a:spcPts val="0"/>
              </a:spcBef>
              <a:spcAft>
                <a:spcPts val="0"/>
              </a:spcAft>
              <a:buNone/>
            </a:pPr>
            <a:r>
              <a:rPr lang="it" sz="1600" b="1" dirty="0">
                <a:solidFill>
                  <a:srgbClr val="0000FF"/>
                </a:solidFill>
                <a:latin typeface="Times New Roman"/>
                <a:ea typeface="Times New Roman"/>
                <a:cs typeface="Times New Roman"/>
                <a:sym typeface="Times New Roman"/>
              </a:rPr>
              <a:t>SULLA DIDATTICA A DISTANZA</a:t>
            </a:r>
            <a:endParaRPr sz="1600" b="1" dirty="0">
              <a:solidFill>
                <a:srgbClr val="0000FF"/>
              </a:solidFill>
              <a:latin typeface="Times New Roman"/>
              <a:ea typeface="Times New Roman"/>
              <a:cs typeface="Times New Roman"/>
              <a:sym typeface="Times New Roman"/>
            </a:endParaRPr>
          </a:p>
          <a:p>
            <a:pPr marL="0" lvl="0" indent="0" algn="ctr" rtl="0">
              <a:spcBef>
                <a:spcPts val="0"/>
              </a:spcBef>
              <a:spcAft>
                <a:spcPts val="0"/>
              </a:spcAft>
              <a:buNone/>
            </a:pPr>
            <a:r>
              <a:rPr lang="it" sz="1600" b="1" dirty="0" smtClean="0">
                <a:solidFill>
                  <a:srgbClr val="0000FF"/>
                </a:solidFill>
                <a:latin typeface="Times New Roman"/>
                <a:ea typeface="Times New Roman"/>
                <a:cs typeface="Times New Roman"/>
                <a:sym typeface="Times New Roman"/>
              </a:rPr>
              <a:t>a </a:t>
            </a:r>
            <a:r>
              <a:rPr lang="it" sz="1600" b="1" dirty="0">
                <a:solidFill>
                  <a:srgbClr val="0000FF"/>
                </a:solidFill>
                <a:latin typeface="Times New Roman"/>
                <a:ea typeface="Times New Roman"/>
                <a:cs typeface="Times New Roman"/>
                <a:sym typeface="Times New Roman"/>
              </a:rPr>
              <a:t>cura del Nucleo Interno di Valutazione di Istituto</a:t>
            </a:r>
            <a:endParaRPr sz="1600" b="1" dirty="0">
              <a:solidFill>
                <a:srgbClr val="0000FF"/>
              </a:solidFill>
              <a:latin typeface="Times New Roman"/>
              <a:ea typeface="Times New Roman"/>
              <a:cs typeface="Times New Roman"/>
              <a:sym typeface="Times New Roman"/>
            </a:endParaRPr>
          </a:p>
          <a:p>
            <a:pPr marL="0" lvl="0" indent="0" algn="ctr" rtl="0">
              <a:spcBef>
                <a:spcPts val="0"/>
              </a:spcBef>
              <a:spcAft>
                <a:spcPts val="0"/>
              </a:spcAft>
              <a:buNone/>
            </a:pPr>
            <a:endParaRPr dirty="0">
              <a:solidFill>
                <a:srgbClr val="0000FF"/>
              </a:solidFill>
            </a:endParaRPr>
          </a:p>
        </p:txBody>
      </p:sp>
      <p:sp>
        <p:nvSpPr>
          <p:cNvPr id="129" name="Google Shape;129;p13"/>
          <p:cNvSpPr txBox="1">
            <a:spLocks noGrp="1"/>
          </p:cNvSpPr>
          <p:nvPr>
            <p:ph type="subTitle" idx="1"/>
          </p:nvPr>
        </p:nvSpPr>
        <p:spPr>
          <a:xfrm>
            <a:off x="2107175" y="3974583"/>
            <a:ext cx="5361300" cy="52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it">
                <a:solidFill>
                  <a:srgbClr val="000000"/>
                </a:solidFill>
              </a:rPr>
              <a:t>a.s. 2019/2020</a:t>
            </a:r>
            <a:endParaRPr>
              <a:solidFill>
                <a:srgbClr val="000000"/>
              </a:solidFill>
            </a:endParaRPr>
          </a:p>
        </p:txBody>
      </p:sp>
      <p:pic>
        <p:nvPicPr>
          <p:cNvPr id="130" name="Google Shape;130;p13"/>
          <p:cNvPicPr preferRelativeResize="0"/>
          <p:nvPr/>
        </p:nvPicPr>
        <p:blipFill>
          <a:blip r:embed="rId3">
            <a:alphaModFix/>
          </a:blip>
          <a:stretch>
            <a:fillRect/>
          </a:stretch>
        </p:blipFill>
        <p:spPr>
          <a:xfrm>
            <a:off x="2579475" y="412694"/>
            <a:ext cx="4367025" cy="1550775"/>
          </a:xfrm>
          <a:prstGeom prst="rect">
            <a:avLst/>
          </a:prstGeom>
          <a:noFill/>
          <a:ln>
            <a:noFill/>
          </a:ln>
        </p:spPr>
      </p:pic>
      <p:pic>
        <p:nvPicPr>
          <p:cNvPr id="131" name="Google Shape;131;p13"/>
          <p:cNvPicPr preferRelativeResize="0"/>
          <p:nvPr/>
        </p:nvPicPr>
        <p:blipFill>
          <a:blip r:embed="rId4">
            <a:alphaModFix/>
          </a:blip>
          <a:stretch>
            <a:fillRect/>
          </a:stretch>
        </p:blipFill>
        <p:spPr>
          <a:xfrm>
            <a:off x="1107050" y="726125"/>
            <a:ext cx="1000125" cy="923925"/>
          </a:xfrm>
          <a:prstGeom prst="rect">
            <a:avLst/>
          </a:prstGeom>
          <a:noFill/>
          <a:ln>
            <a:noFill/>
          </a:ln>
        </p:spPr>
      </p:pic>
      <p:pic>
        <p:nvPicPr>
          <p:cNvPr id="132" name="Google Shape;132;p13"/>
          <p:cNvPicPr preferRelativeResize="0"/>
          <p:nvPr/>
        </p:nvPicPr>
        <p:blipFill>
          <a:blip r:embed="rId5">
            <a:alphaModFix/>
          </a:blip>
          <a:stretch>
            <a:fillRect/>
          </a:stretch>
        </p:blipFill>
        <p:spPr>
          <a:xfrm>
            <a:off x="7205100" y="835332"/>
            <a:ext cx="942975" cy="9334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37"/>
          <p:cNvSpPr txBox="1">
            <a:spLocks noGrp="1"/>
          </p:cNvSpPr>
          <p:nvPr>
            <p:ph type="body" idx="1"/>
          </p:nvPr>
        </p:nvSpPr>
        <p:spPr>
          <a:xfrm>
            <a:off x="1303975" y="515150"/>
            <a:ext cx="6284700" cy="538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it" sz="2400" b="1">
                <a:solidFill>
                  <a:srgbClr val="000000"/>
                </a:solidFill>
                <a:highlight>
                  <a:srgbClr val="FFFFFF"/>
                </a:highlight>
                <a:latin typeface="Times New Roman"/>
                <a:ea typeface="Times New Roman"/>
                <a:cs typeface="Times New Roman"/>
                <a:sym typeface="Times New Roman"/>
              </a:rPr>
              <a:t>Insegnante di posto comune</a:t>
            </a:r>
            <a:endParaRPr sz="2400" b="1">
              <a:latin typeface="Times New Roman"/>
              <a:ea typeface="Times New Roman"/>
              <a:cs typeface="Times New Roman"/>
              <a:sym typeface="Times New Roman"/>
            </a:endParaRPr>
          </a:p>
          <a:p>
            <a:pPr marL="0" lvl="0" indent="0" algn="l" rtl="0">
              <a:spcBef>
                <a:spcPts val="1600"/>
              </a:spcBef>
              <a:spcAft>
                <a:spcPts val="0"/>
              </a:spcAft>
              <a:buNone/>
            </a:pPr>
            <a:endParaRPr sz="1800" b="1">
              <a:latin typeface="Roboto"/>
              <a:ea typeface="Roboto"/>
              <a:cs typeface="Roboto"/>
              <a:sym typeface="Roboto"/>
            </a:endParaRPr>
          </a:p>
          <a:p>
            <a:pPr marL="0" lvl="0" indent="0" algn="l" rtl="0">
              <a:spcBef>
                <a:spcPts val="1600"/>
              </a:spcBef>
              <a:spcAft>
                <a:spcPts val="1600"/>
              </a:spcAft>
              <a:buNone/>
            </a:pPr>
            <a:endParaRPr sz="1800" b="1">
              <a:latin typeface="Roboto"/>
              <a:ea typeface="Roboto"/>
              <a:cs typeface="Roboto"/>
              <a:sym typeface="Roboto"/>
            </a:endParaRPr>
          </a:p>
        </p:txBody>
      </p:sp>
      <p:sp>
        <p:nvSpPr>
          <p:cNvPr id="255" name="Google Shape;255;p37"/>
          <p:cNvSpPr txBox="1"/>
          <p:nvPr/>
        </p:nvSpPr>
        <p:spPr>
          <a:xfrm>
            <a:off x="8094700" y="4532175"/>
            <a:ext cx="7352700" cy="857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latin typeface="Calibri"/>
              <a:ea typeface="Calibri"/>
              <a:cs typeface="Calibri"/>
              <a:sym typeface="Calibri"/>
            </a:endParaRPr>
          </a:p>
        </p:txBody>
      </p:sp>
      <p:pic>
        <p:nvPicPr>
          <p:cNvPr id="256" name="Google Shape;256;p37" descr="Grafico delle risposte di Moduli. Titolo della domanda: Sono stati coinvolti gli insegnanti di sostegno?. Numero di risposte: 57 risposte."/>
          <p:cNvPicPr preferRelativeResize="0"/>
          <p:nvPr/>
        </p:nvPicPr>
        <p:blipFill>
          <a:blip r:embed="rId3">
            <a:alphaModFix/>
          </a:blip>
          <a:stretch>
            <a:fillRect/>
          </a:stretch>
        </p:blipFill>
        <p:spPr>
          <a:xfrm>
            <a:off x="932375" y="1358750"/>
            <a:ext cx="7540812" cy="3173425"/>
          </a:xfrm>
          <a:prstGeom prst="rect">
            <a:avLst/>
          </a:prstGeom>
          <a:noFill/>
          <a:ln>
            <a:noFill/>
          </a:ln>
        </p:spPr>
      </p:pic>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Shape 728"/>
        <p:cNvGrpSpPr/>
        <p:nvPr/>
      </p:nvGrpSpPr>
      <p:grpSpPr>
        <a:xfrm>
          <a:off x="0" y="0"/>
          <a:ext cx="0" cy="0"/>
          <a:chOff x="0" y="0"/>
          <a:chExt cx="0" cy="0"/>
        </a:xfrm>
      </p:grpSpPr>
      <p:sp>
        <p:nvSpPr>
          <p:cNvPr id="729" name="Google Shape;729;p127"/>
          <p:cNvSpPr txBox="1">
            <a:spLocks noGrp="1"/>
          </p:cNvSpPr>
          <p:nvPr>
            <p:ph type="title"/>
          </p:nvPr>
        </p:nvSpPr>
        <p:spPr>
          <a:xfrm>
            <a:off x="819150" y="348325"/>
            <a:ext cx="7505700" cy="954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sz="1300" b="1">
                <a:solidFill>
                  <a:srgbClr val="202124"/>
                </a:solidFill>
                <a:highlight>
                  <a:srgbClr val="FFFFFF"/>
                </a:highlight>
                <a:latin typeface="Times New Roman"/>
                <a:ea typeface="Times New Roman"/>
                <a:cs typeface="Times New Roman"/>
                <a:sym typeface="Times New Roman"/>
              </a:rPr>
              <a:t>Nel caso non sia soddisfatto delle attività a distanza svolte dal Colombo può dare di seguito un consiglio affinchè si possa migliorare la progettazione delle future attività didattiche. Grazie per la collaborazione!</a:t>
            </a:r>
            <a:endParaRPr sz="1300" b="1">
              <a:solidFill>
                <a:srgbClr val="202124"/>
              </a:solidFill>
              <a:highlight>
                <a:srgbClr val="FFFFFF"/>
              </a:highlight>
              <a:latin typeface="Times New Roman"/>
              <a:ea typeface="Times New Roman"/>
              <a:cs typeface="Times New Roman"/>
              <a:sym typeface="Times New Roman"/>
            </a:endParaRPr>
          </a:p>
          <a:p>
            <a:pPr marL="0" lvl="0" indent="0" algn="l" rtl="0">
              <a:spcBef>
                <a:spcPts val="0"/>
              </a:spcBef>
              <a:spcAft>
                <a:spcPts val="0"/>
              </a:spcAft>
              <a:buNone/>
            </a:pPr>
            <a:r>
              <a:rPr lang="it" sz="900">
                <a:solidFill>
                  <a:srgbClr val="202124"/>
                </a:solidFill>
                <a:highlight>
                  <a:srgbClr val="FFFFFF"/>
                </a:highlight>
                <a:latin typeface="Times New Roman"/>
                <a:ea typeface="Times New Roman"/>
                <a:cs typeface="Times New Roman"/>
                <a:sym typeface="Times New Roman"/>
              </a:rPr>
              <a:t>25 risposte</a:t>
            </a:r>
            <a:endParaRPr>
              <a:latin typeface="Times New Roman"/>
              <a:ea typeface="Times New Roman"/>
              <a:cs typeface="Times New Roman"/>
              <a:sym typeface="Times New Roman"/>
            </a:endParaRPr>
          </a:p>
        </p:txBody>
      </p:sp>
      <p:sp>
        <p:nvSpPr>
          <p:cNvPr id="730" name="Google Shape;730;p127"/>
          <p:cNvSpPr txBox="1"/>
          <p:nvPr/>
        </p:nvSpPr>
        <p:spPr>
          <a:xfrm>
            <a:off x="494050" y="1231900"/>
            <a:ext cx="8383200" cy="3599100"/>
          </a:xfrm>
          <a:prstGeom prst="rect">
            <a:avLst/>
          </a:prstGeom>
          <a:noFill/>
          <a:ln>
            <a:noFill/>
          </a:ln>
        </p:spPr>
        <p:txBody>
          <a:bodyPr spcFirstLastPara="1" wrap="square" lIns="91425" tIns="91425" rIns="91425" bIns="91425" anchor="t" anchorCtr="0">
            <a:noAutofit/>
          </a:bodyPr>
          <a:lstStyle/>
          <a:p>
            <a:pPr marL="457200" lvl="0" indent="-317500" algn="l" rtl="0">
              <a:lnSpc>
                <a:spcPct val="115000"/>
              </a:lnSpc>
              <a:spcBef>
                <a:spcPts val="1200"/>
              </a:spcBef>
              <a:spcAft>
                <a:spcPts val="0"/>
              </a:spcAft>
              <a:buSzPts val="1400"/>
              <a:buFont typeface="Times New Roman"/>
              <a:buChar char="❖"/>
            </a:pPr>
            <a:r>
              <a:rPr lang="it" sz="1500">
                <a:latin typeface="Times New Roman"/>
                <a:ea typeface="Times New Roman"/>
                <a:cs typeface="Times New Roman"/>
                <a:sym typeface="Times New Roman"/>
              </a:rPr>
              <a:t>S</a:t>
            </a:r>
            <a:r>
              <a:rPr lang="it" sz="1200">
                <a:latin typeface="Times New Roman"/>
                <a:ea typeface="Times New Roman"/>
                <a:cs typeface="Times New Roman"/>
                <a:sym typeface="Times New Roman"/>
              </a:rPr>
              <a:t>ono soddisfatta</a:t>
            </a:r>
            <a:endParaRPr sz="1200">
              <a:latin typeface="Times New Roman"/>
              <a:ea typeface="Times New Roman"/>
              <a:cs typeface="Times New Roman"/>
              <a:sym typeface="Times New Roman"/>
            </a:endParaRPr>
          </a:p>
          <a:p>
            <a:pPr marL="457200" lvl="0" indent="-304800" algn="l" rtl="0">
              <a:lnSpc>
                <a:spcPct val="115000"/>
              </a:lnSpc>
              <a:spcBef>
                <a:spcPts val="0"/>
              </a:spcBef>
              <a:spcAft>
                <a:spcPts val="0"/>
              </a:spcAft>
              <a:buSzPts val="1200"/>
              <a:buFont typeface="Times New Roman"/>
              <a:buChar char="❖"/>
            </a:pPr>
            <a:r>
              <a:rPr lang="it" sz="1200">
                <a:latin typeface="Times New Roman"/>
                <a:ea typeface="Times New Roman"/>
                <a:cs typeface="Times New Roman"/>
                <a:sym typeface="Times New Roman"/>
              </a:rPr>
              <a:t>Soddisfatta</a:t>
            </a:r>
            <a:endParaRPr sz="1200">
              <a:latin typeface="Times New Roman"/>
              <a:ea typeface="Times New Roman"/>
              <a:cs typeface="Times New Roman"/>
              <a:sym typeface="Times New Roman"/>
            </a:endParaRPr>
          </a:p>
          <a:p>
            <a:pPr marL="457200" lvl="0" indent="-304800" algn="l" rtl="0">
              <a:lnSpc>
                <a:spcPct val="115000"/>
              </a:lnSpc>
              <a:spcBef>
                <a:spcPts val="0"/>
              </a:spcBef>
              <a:spcAft>
                <a:spcPts val="0"/>
              </a:spcAft>
              <a:buSzPts val="1200"/>
              <a:buFont typeface="Times New Roman"/>
              <a:buChar char="❖"/>
            </a:pPr>
            <a:r>
              <a:rPr lang="it" sz="1200">
                <a:latin typeface="Times New Roman"/>
                <a:ea typeface="Times New Roman"/>
                <a:cs typeface="Times New Roman"/>
                <a:sym typeface="Times New Roman"/>
              </a:rPr>
              <a:t>Una sola cosa l'orario di mattina preferirei di più il pomeriggio</a:t>
            </a:r>
            <a:endParaRPr sz="1200">
              <a:latin typeface="Times New Roman"/>
              <a:ea typeface="Times New Roman"/>
              <a:cs typeface="Times New Roman"/>
              <a:sym typeface="Times New Roman"/>
            </a:endParaRPr>
          </a:p>
          <a:p>
            <a:pPr marL="457200" lvl="0" indent="-304800" algn="l" rtl="0">
              <a:lnSpc>
                <a:spcPct val="115000"/>
              </a:lnSpc>
              <a:spcBef>
                <a:spcPts val="0"/>
              </a:spcBef>
              <a:spcAft>
                <a:spcPts val="0"/>
              </a:spcAft>
              <a:buSzPts val="1200"/>
              <a:buFont typeface="Times New Roman"/>
              <a:buChar char="❖"/>
            </a:pPr>
            <a:r>
              <a:rPr lang="it" sz="1200">
                <a:latin typeface="Times New Roman"/>
                <a:ea typeface="Times New Roman"/>
                <a:cs typeface="Times New Roman"/>
                <a:sym typeface="Times New Roman"/>
              </a:rPr>
              <a:t>Aiutare i ragazzi con attrezzature come: Pc o tablet</a:t>
            </a:r>
            <a:endParaRPr sz="1200">
              <a:latin typeface="Times New Roman"/>
              <a:ea typeface="Times New Roman"/>
              <a:cs typeface="Times New Roman"/>
              <a:sym typeface="Times New Roman"/>
            </a:endParaRPr>
          </a:p>
          <a:p>
            <a:pPr marL="457200" lvl="0" indent="-304800" algn="l" rtl="0">
              <a:lnSpc>
                <a:spcPct val="115000"/>
              </a:lnSpc>
              <a:spcBef>
                <a:spcPts val="0"/>
              </a:spcBef>
              <a:spcAft>
                <a:spcPts val="0"/>
              </a:spcAft>
              <a:buSzPts val="1200"/>
              <a:buFont typeface="Times New Roman"/>
              <a:buChar char="❖"/>
            </a:pPr>
            <a:r>
              <a:rPr lang="it" sz="1200">
                <a:latin typeface="Times New Roman"/>
                <a:ea typeface="Times New Roman"/>
                <a:cs typeface="Times New Roman"/>
                <a:sym typeface="Times New Roman"/>
              </a:rPr>
              <a:t>Aumentare il numero delle lezioni online.</a:t>
            </a:r>
            <a:endParaRPr sz="1200">
              <a:latin typeface="Times New Roman"/>
              <a:ea typeface="Times New Roman"/>
              <a:cs typeface="Times New Roman"/>
              <a:sym typeface="Times New Roman"/>
            </a:endParaRPr>
          </a:p>
          <a:p>
            <a:pPr marL="457200" lvl="0" indent="-304800" algn="l" rtl="0">
              <a:lnSpc>
                <a:spcPct val="115000"/>
              </a:lnSpc>
              <a:spcBef>
                <a:spcPts val="0"/>
              </a:spcBef>
              <a:spcAft>
                <a:spcPts val="0"/>
              </a:spcAft>
              <a:buSzPts val="1200"/>
              <a:buFont typeface="Times New Roman"/>
              <a:buChar char="❖"/>
            </a:pPr>
            <a:r>
              <a:rPr lang="it" sz="1200">
                <a:latin typeface="Times New Roman"/>
                <a:ea typeface="Times New Roman"/>
                <a:cs typeface="Times New Roman"/>
                <a:sym typeface="Times New Roman"/>
              </a:rPr>
              <a:t>Invece di usare più piattaforme se ne potrebbe usare solo una che si sa usare meglio in modo da facilitare</a:t>
            </a:r>
            <a:endParaRPr sz="1200">
              <a:latin typeface="Times New Roman"/>
              <a:ea typeface="Times New Roman"/>
              <a:cs typeface="Times New Roman"/>
              <a:sym typeface="Times New Roman"/>
            </a:endParaRPr>
          </a:p>
          <a:p>
            <a:pPr marL="457200" lvl="0" indent="-304800" algn="l" rtl="0">
              <a:lnSpc>
                <a:spcPct val="115000"/>
              </a:lnSpc>
              <a:spcBef>
                <a:spcPts val="0"/>
              </a:spcBef>
              <a:spcAft>
                <a:spcPts val="0"/>
              </a:spcAft>
              <a:buSzPts val="1200"/>
              <a:buFont typeface="Times New Roman"/>
              <a:buChar char="❖"/>
            </a:pPr>
            <a:r>
              <a:rPr lang="it" sz="1200">
                <a:latin typeface="Times New Roman"/>
                <a:ea typeface="Times New Roman"/>
                <a:cs typeface="Times New Roman"/>
                <a:sym typeface="Times New Roman"/>
              </a:rPr>
              <a:t>Un mio consiglio è di non effettuare videolezioni durante il pomeriggio</a:t>
            </a:r>
            <a:endParaRPr sz="1200">
              <a:latin typeface="Times New Roman"/>
              <a:ea typeface="Times New Roman"/>
              <a:cs typeface="Times New Roman"/>
              <a:sym typeface="Times New Roman"/>
            </a:endParaRPr>
          </a:p>
          <a:p>
            <a:pPr marL="457200" lvl="0" indent="-304800" algn="l" rtl="0">
              <a:lnSpc>
                <a:spcPct val="115000"/>
              </a:lnSpc>
              <a:spcBef>
                <a:spcPts val="0"/>
              </a:spcBef>
              <a:spcAft>
                <a:spcPts val="0"/>
              </a:spcAft>
              <a:buSzPts val="1200"/>
              <a:buFont typeface="Times New Roman"/>
              <a:buChar char="❖"/>
            </a:pPr>
            <a:r>
              <a:rPr lang="it" sz="1200">
                <a:latin typeface="Times New Roman"/>
                <a:ea typeface="Times New Roman"/>
                <a:cs typeface="Times New Roman"/>
                <a:sym typeface="Times New Roman"/>
              </a:rPr>
              <a:t>C'è necessità di attrezzature perché con il telefono si fa fatica, e si hanno problemi perché comunque e lo schermo è piccolo. Sarebbe più consono svolgere le videolezioni come da orario scolastico quando possono i prof e fare i test online perché facendo la videolezione ci sono un po' di problemi di linea anche per il materiale da visionare perché il telefono è piccolo</a:t>
            </a:r>
            <a:endParaRPr sz="1200">
              <a:latin typeface="Times New Roman"/>
              <a:ea typeface="Times New Roman"/>
              <a:cs typeface="Times New Roman"/>
              <a:sym typeface="Times New Roman"/>
            </a:endParaRPr>
          </a:p>
          <a:p>
            <a:pPr marL="457200" lvl="0" indent="-304800" algn="l" rtl="0">
              <a:lnSpc>
                <a:spcPct val="115000"/>
              </a:lnSpc>
              <a:spcBef>
                <a:spcPts val="0"/>
              </a:spcBef>
              <a:spcAft>
                <a:spcPts val="0"/>
              </a:spcAft>
              <a:buSzPts val="1200"/>
              <a:buFont typeface="Times New Roman"/>
              <a:buChar char="❖"/>
            </a:pPr>
            <a:r>
              <a:rPr lang="it" sz="1200">
                <a:latin typeface="Times New Roman"/>
                <a:ea typeface="Times New Roman"/>
                <a:cs typeface="Times New Roman"/>
                <a:sym typeface="Times New Roman"/>
              </a:rPr>
              <a:t>Sono soddisfatta dei metodi di studio della DAD</a:t>
            </a:r>
            <a:endParaRPr sz="1200">
              <a:latin typeface="Times New Roman"/>
              <a:ea typeface="Times New Roman"/>
              <a:cs typeface="Times New Roman"/>
              <a:sym typeface="Times New Roman"/>
            </a:endParaRPr>
          </a:p>
          <a:p>
            <a:pPr marL="457200" lvl="0" indent="-304800" algn="l" rtl="0">
              <a:lnSpc>
                <a:spcPct val="115000"/>
              </a:lnSpc>
              <a:spcBef>
                <a:spcPts val="0"/>
              </a:spcBef>
              <a:spcAft>
                <a:spcPts val="0"/>
              </a:spcAft>
              <a:buSzPts val="1200"/>
              <a:buFont typeface="Times New Roman"/>
              <a:buChar char="❖"/>
            </a:pPr>
            <a:r>
              <a:rPr lang="it" sz="1200">
                <a:latin typeface="Times New Roman"/>
                <a:ea typeface="Times New Roman"/>
                <a:cs typeface="Times New Roman"/>
                <a:sym typeface="Times New Roman"/>
              </a:rPr>
              <a:t>Fin qui tutto bene, i ragazzi si stanno impegnando, spero continuino così SEMPRE!</a:t>
            </a:r>
            <a:endParaRPr sz="1200">
              <a:latin typeface="Times New Roman"/>
              <a:ea typeface="Times New Roman"/>
              <a:cs typeface="Times New Roman"/>
              <a:sym typeface="Times New Roman"/>
            </a:endParaRPr>
          </a:p>
          <a:p>
            <a:pPr marL="457200" lvl="0" indent="-304800" algn="l" rtl="0">
              <a:lnSpc>
                <a:spcPct val="115000"/>
              </a:lnSpc>
              <a:spcBef>
                <a:spcPts val="0"/>
              </a:spcBef>
              <a:spcAft>
                <a:spcPts val="0"/>
              </a:spcAft>
              <a:buSzPts val="1200"/>
              <a:buFont typeface="Times New Roman"/>
              <a:buChar char="❖"/>
            </a:pPr>
            <a:r>
              <a:rPr lang="it" sz="1200">
                <a:latin typeface="Times New Roman"/>
                <a:ea typeface="Times New Roman"/>
                <a:cs typeface="Times New Roman"/>
                <a:sym typeface="Times New Roman"/>
              </a:rPr>
              <a:t>Sono soddisfatta</a:t>
            </a:r>
            <a:endParaRPr sz="1200">
              <a:latin typeface="Times New Roman"/>
              <a:ea typeface="Times New Roman"/>
              <a:cs typeface="Times New Roman"/>
              <a:sym typeface="Times New Roman"/>
            </a:endParaRPr>
          </a:p>
          <a:p>
            <a:pPr marL="457200" lvl="0" indent="-304800" algn="l" rtl="0">
              <a:lnSpc>
                <a:spcPct val="115000"/>
              </a:lnSpc>
              <a:spcBef>
                <a:spcPts val="0"/>
              </a:spcBef>
              <a:spcAft>
                <a:spcPts val="0"/>
              </a:spcAft>
              <a:buSzPts val="1200"/>
              <a:buFont typeface="Times New Roman"/>
              <a:buChar char="❖"/>
            </a:pPr>
            <a:r>
              <a:rPr lang="it" sz="1200">
                <a:latin typeface="Times New Roman"/>
                <a:ea typeface="Times New Roman"/>
                <a:cs typeface="Times New Roman"/>
                <a:sym typeface="Times New Roman"/>
              </a:rPr>
              <a:t>Aiutare chi non ha la possibilità di comprare un computer o un tablet e un cellulare</a:t>
            </a:r>
            <a:endParaRPr sz="1200">
              <a:latin typeface="Times New Roman"/>
              <a:ea typeface="Times New Roman"/>
              <a:cs typeface="Times New Roman"/>
              <a:sym typeface="Times New Roman"/>
            </a:endParaRPr>
          </a:p>
          <a:p>
            <a:pPr marL="457200" lvl="0" indent="-304800" algn="l" rtl="0">
              <a:lnSpc>
                <a:spcPct val="115000"/>
              </a:lnSpc>
              <a:spcBef>
                <a:spcPts val="0"/>
              </a:spcBef>
              <a:spcAft>
                <a:spcPts val="0"/>
              </a:spcAft>
              <a:buSzPts val="1200"/>
              <a:buFont typeface="Times New Roman"/>
              <a:buChar char="❖"/>
            </a:pPr>
            <a:r>
              <a:rPr lang="it" sz="1200">
                <a:latin typeface="Times New Roman"/>
                <a:ea typeface="Times New Roman"/>
                <a:cs typeface="Times New Roman"/>
                <a:sym typeface="Times New Roman"/>
              </a:rPr>
              <a:t>Un unica piattaforma google classroom</a:t>
            </a:r>
            <a:endParaRPr sz="1200">
              <a:latin typeface="Times New Roman"/>
              <a:ea typeface="Times New Roman"/>
              <a:cs typeface="Times New Roman"/>
              <a:sym typeface="Times New Roman"/>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Shape 734"/>
        <p:cNvGrpSpPr/>
        <p:nvPr/>
      </p:nvGrpSpPr>
      <p:grpSpPr>
        <a:xfrm>
          <a:off x="0" y="0"/>
          <a:ext cx="0" cy="0"/>
          <a:chOff x="0" y="0"/>
          <a:chExt cx="0" cy="0"/>
        </a:xfrm>
      </p:grpSpPr>
      <p:sp>
        <p:nvSpPr>
          <p:cNvPr id="735" name="Google Shape;735;p128"/>
          <p:cNvSpPr txBox="1"/>
          <p:nvPr/>
        </p:nvSpPr>
        <p:spPr>
          <a:xfrm>
            <a:off x="512550" y="779325"/>
            <a:ext cx="8118900" cy="3273000"/>
          </a:xfrm>
          <a:prstGeom prst="rect">
            <a:avLst/>
          </a:prstGeom>
          <a:noFill/>
          <a:ln>
            <a:noFill/>
          </a:ln>
        </p:spPr>
        <p:txBody>
          <a:bodyPr spcFirstLastPara="1" wrap="square" lIns="91425" tIns="91425" rIns="91425" bIns="91425" anchor="t" anchorCtr="0">
            <a:noAutofit/>
          </a:bodyPr>
          <a:lstStyle/>
          <a:p>
            <a:pPr marL="457200" lvl="0" indent="-317500" algn="l" rtl="0">
              <a:lnSpc>
                <a:spcPct val="115000"/>
              </a:lnSpc>
              <a:spcBef>
                <a:spcPts val="1200"/>
              </a:spcBef>
              <a:spcAft>
                <a:spcPts val="0"/>
              </a:spcAft>
              <a:buSzPts val="1400"/>
              <a:buChar char="❖"/>
            </a:pPr>
            <a:r>
              <a:rPr lang="it"/>
              <a:t>M</a:t>
            </a:r>
            <a:r>
              <a:rPr lang="it" sz="1300">
                <a:latin typeface="Times New Roman"/>
                <a:ea typeface="Times New Roman"/>
                <a:cs typeface="Times New Roman"/>
                <a:sym typeface="Times New Roman"/>
              </a:rPr>
              <a:t>inor assegnazione di compiti vista la difficoltà, maggior presenza dei docenti</a:t>
            </a:r>
            <a:endParaRPr sz="1300">
              <a:latin typeface="Times New Roman"/>
              <a:ea typeface="Times New Roman"/>
              <a:cs typeface="Times New Roman"/>
              <a:sym typeface="Times New Roman"/>
            </a:endParaRPr>
          </a:p>
          <a:p>
            <a:pPr marL="457200" lvl="0" indent="-311150" algn="l" rtl="0">
              <a:lnSpc>
                <a:spcPct val="115000"/>
              </a:lnSpc>
              <a:spcBef>
                <a:spcPts val="0"/>
              </a:spcBef>
              <a:spcAft>
                <a:spcPts val="0"/>
              </a:spcAft>
              <a:buSzPts val="1300"/>
              <a:buFont typeface="Times New Roman"/>
              <a:buChar char="❖"/>
            </a:pPr>
            <a:r>
              <a:rPr lang="it" sz="1300">
                <a:latin typeface="Times New Roman"/>
                <a:ea typeface="Times New Roman"/>
                <a:cs typeface="Times New Roman"/>
                <a:sym typeface="Times New Roman"/>
              </a:rPr>
              <a:t>No non voglio cambiare niente</a:t>
            </a:r>
            <a:endParaRPr sz="1300">
              <a:latin typeface="Times New Roman"/>
              <a:ea typeface="Times New Roman"/>
              <a:cs typeface="Times New Roman"/>
              <a:sym typeface="Times New Roman"/>
            </a:endParaRPr>
          </a:p>
          <a:p>
            <a:pPr marL="457200" lvl="0" indent="-311150" algn="l" rtl="0">
              <a:lnSpc>
                <a:spcPct val="115000"/>
              </a:lnSpc>
              <a:spcBef>
                <a:spcPts val="0"/>
              </a:spcBef>
              <a:spcAft>
                <a:spcPts val="0"/>
              </a:spcAft>
              <a:buSzPts val="1300"/>
              <a:buFont typeface="Times New Roman"/>
              <a:buChar char="❖"/>
            </a:pPr>
            <a:r>
              <a:rPr lang="it" sz="1300">
                <a:latin typeface="Times New Roman"/>
                <a:ea typeface="Times New Roman"/>
                <a:cs typeface="Times New Roman"/>
                <a:sym typeface="Times New Roman"/>
              </a:rPr>
              <a:t>Sono soddisfatta del lavoro che stanno facendo tutti i docenti.</a:t>
            </a:r>
            <a:endParaRPr sz="1300">
              <a:latin typeface="Times New Roman"/>
              <a:ea typeface="Times New Roman"/>
              <a:cs typeface="Times New Roman"/>
              <a:sym typeface="Times New Roman"/>
            </a:endParaRPr>
          </a:p>
          <a:p>
            <a:pPr marL="457200" lvl="0" indent="-311150" algn="l" rtl="0">
              <a:lnSpc>
                <a:spcPct val="115000"/>
              </a:lnSpc>
              <a:spcBef>
                <a:spcPts val="0"/>
              </a:spcBef>
              <a:spcAft>
                <a:spcPts val="0"/>
              </a:spcAft>
              <a:buSzPts val="1300"/>
              <a:buFont typeface="Times New Roman"/>
              <a:buChar char="❖"/>
            </a:pPr>
            <a:r>
              <a:rPr lang="it" sz="1300">
                <a:latin typeface="Times New Roman"/>
                <a:ea typeface="Times New Roman"/>
                <a:cs typeface="Times New Roman"/>
                <a:sym typeface="Times New Roman"/>
              </a:rPr>
              <a:t>Solo con il telefono è un po' complicato</a:t>
            </a:r>
            <a:endParaRPr sz="1300">
              <a:latin typeface="Times New Roman"/>
              <a:ea typeface="Times New Roman"/>
              <a:cs typeface="Times New Roman"/>
              <a:sym typeface="Times New Roman"/>
            </a:endParaRPr>
          </a:p>
          <a:p>
            <a:pPr marL="457200" lvl="0" indent="-311150" algn="l" rtl="0">
              <a:lnSpc>
                <a:spcPct val="115000"/>
              </a:lnSpc>
              <a:spcBef>
                <a:spcPts val="0"/>
              </a:spcBef>
              <a:spcAft>
                <a:spcPts val="0"/>
              </a:spcAft>
              <a:buSzPts val="1300"/>
              <a:buFont typeface="Times New Roman"/>
              <a:buChar char="❖"/>
            </a:pPr>
            <a:r>
              <a:rPr lang="it" sz="1300">
                <a:latin typeface="Times New Roman"/>
                <a:ea typeface="Times New Roman"/>
                <a:cs typeface="Times New Roman"/>
                <a:sym typeface="Times New Roman"/>
              </a:rPr>
              <a:t>Non sono soddisfatto perché studiano troppo poco</a:t>
            </a:r>
            <a:endParaRPr sz="1300">
              <a:latin typeface="Times New Roman"/>
              <a:ea typeface="Times New Roman"/>
              <a:cs typeface="Times New Roman"/>
              <a:sym typeface="Times New Roman"/>
            </a:endParaRPr>
          </a:p>
          <a:p>
            <a:pPr marL="457200" lvl="0" indent="-311150" algn="l" rtl="0">
              <a:lnSpc>
                <a:spcPct val="115000"/>
              </a:lnSpc>
              <a:spcBef>
                <a:spcPts val="0"/>
              </a:spcBef>
              <a:spcAft>
                <a:spcPts val="0"/>
              </a:spcAft>
              <a:buSzPts val="1300"/>
              <a:buFont typeface="Times New Roman"/>
              <a:buChar char="❖"/>
            </a:pPr>
            <a:r>
              <a:rPr lang="it" sz="1300">
                <a:latin typeface="Times New Roman"/>
                <a:ea typeface="Times New Roman"/>
                <a:cs typeface="Times New Roman"/>
                <a:sym typeface="Times New Roman"/>
              </a:rPr>
              <a:t>Sono soddisfatta di tutto</a:t>
            </a:r>
            <a:endParaRPr sz="1300">
              <a:latin typeface="Times New Roman"/>
              <a:ea typeface="Times New Roman"/>
              <a:cs typeface="Times New Roman"/>
              <a:sym typeface="Times New Roman"/>
            </a:endParaRPr>
          </a:p>
          <a:p>
            <a:pPr marL="457200" lvl="0" indent="-311150" algn="l" rtl="0">
              <a:lnSpc>
                <a:spcPct val="115000"/>
              </a:lnSpc>
              <a:spcBef>
                <a:spcPts val="0"/>
              </a:spcBef>
              <a:spcAft>
                <a:spcPts val="0"/>
              </a:spcAft>
              <a:buSzPts val="1300"/>
              <a:buFont typeface="Times New Roman"/>
              <a:buChar char="❖"/>
            </a:pPr>
            <a:r>
              <a:rPr lang="it" sz="1300">
                <a:latin typeface="Times New Roman"/>
                <a:ea typeface="Times New Roman"/>
                <a:cs typeface="Times New Roman"/>
                <a:sym typeface="Times New Roman"/>
              </a:rPr>
              <a:t>Non riusciamo a mandare i compiti tramite il cellulare sul registro elettronico a certi professori</a:t>
            </a:r>
            <a:endParaRPr sz="1300">
              <a:latin typeface="Times New Roman"/>
              <a:ea typeface="Times New Roman"/>
              <a:cs typeface="Times New Roman"/>
              <a:sym typeface="Times New Roman"/>
            </a:endParaRPr>
          </a:p>
          <a:p>
            <a:pPr marL="457200" lvl="0" indent="-311150" algn="l" rtl="0">
              <a:lnSpc>
                <a:spcPct val="115000"/>
              </a:lnSpc>
              <a:spcBef>
                <a:spcPts val="0"/>
              </a:spcBef>
              <a:spcAft>
                <a:spcPts val="0"/>
              </a:spcAft>
              <a:buSzPts val="1300"/>
              <a:buFont typeface="Times New Roman"/>
              <a:buChar char="❖"/>
            </a:pPr>
            <a:r>
              <a:rPr lang="it" sz="1300">
                <a:latin typeface="Times New Roman"/>
                <a:ea typeface="Times New Roman"/>
                <a:cs typeface="Times New Roman"/>
                <a:sym typeface="Times New Roman"/>
              </a:rPr>
              <a:t>Mio figlio mi dice che e soddisfatto, quindi nessuna problematica, complimenti ai docenti e alla scuola😊.</a:t>
            </a:r>
            <a:endParaRPr sz="1300">
              <a:latin typeface="Times New Roman"/>
              <a:ea typeface="Times New Roman"/>
              <a:cs typeface="Times New Roman"/>
              <a:sym typeface="Times New Roman"/>
            </a:endParaRPr>
          </a:p>
          <a:p>
            <a:pPr marL="457200" lvl="0" indent="-311150" algn="l" rtl="0">
              <a:lnSpc>
                <a:spcPct val="115000"/>
              </a:lnSpc>
              <a:spcBef>
                <a:spcPts val="0"/>
              </a:spcBef>
              <a:spcAft>
                <a:spcPts val="0"/>
              </a:spcAft>
              <a:buSzPts val="1300"/>
              <a:buFont typeface="Times New Roman"/>
              <a:buChar char="❖"/>
            </a:pPr>
            <a:r>
              <a:rPr lang="it" sz="1300">
                <a:latin typeface="Times New Roman"/>
                <a:ea typeface="Times New Roman"/>
                <a:cs typeface="Times New Roman"/>
                <a:sym typeface="Times New Roman"/>
              </a:rPr>
              <a:t>Grazie a lei</a:t>
            </a:r>
            <a:endParaRPr sz="1300">
              <a:latin typeface="Times New Roman"/>
              <a:ea typeface="Times New Roman"/>
              <a:cs typeface="Times New Roman"/>
              <a:sym typeface="Times New Roman"/>
            </a:endParaRPr>
          </a:p>
          <a:p>
            <a:pPr marL="457200" lvl="0" indent="-311150" algn="l" rtl="0">
              <a:lnSpc>
                <a:spcPct val="115000"/>
              </a:lnSpc>
              <a:spcBef>
                <a:spcPts val="0"/>
              </a:spcBef>
              <a:spcAft>
                <a:spcPts val="0"/>
              </a:spcAft>
              <a:buSzPts val="1300"/>
              <a:buFont typeface="Times New Roman"/>
              <a:buChar char="❖"/>
            </a:pPr>
            <a:r>
              <a:rPr lang="it" sz="1300">
                <a:latin typeface="Times New Roman"/>
                <a:ea typeface="Times New Roman"/>
                <a:cs typeface="Times New Roman"/>
                <a:sym typeface="Times New Roman"/>
              </a:rPr>
              <a:t>Sono soddisfatta dei metodi di studio della DaD</a:t>
            </a:r>
            <a:endParaRPr sz="1300">
              <a:latin typeface="Times New Roman"/>
              <a:ea typeface="Times New Roman"/>
              <a:cs typeface="Times New Roman"/>
              <a:sym typeface="Times New Roman"/>
            </a:endParaRPr>
          </a:p>
          <a:p>
            <a:pPr marL="457200" lvl="0" indent="-311150" algn="l" rtl="0">
              <a:lnSpc>
                <a:spcPct val="115000"/>
              </a:lnSpc>
              <a:spcBef>
                <a:spcPts val="0"/>
              </a:spcBef>
              <a:spcAft>
                <a:spcPts val="0"/>
              </a:spcAft>
              <a:buSzPts val="1300"/>
              <a:buFont typeface="Times New Roman"/>
              <a:buChar char="❖"/>
            </a:pPr>
            <a:r>
              <a:rPr lang="it" sz="1300">
                <a:latin typeface="Times New Roman"/>
                <a:ea typeface="Times New Roman"/>
                <a:cs typeface="Times New Roman"/>
                <a:sym typeface="Times New Roman"/>
              </a:rPr>
              <a:t>L’uso di una sola piattaforma per fornire materiale didattico al docente stesso</a:t>
            </a:r>
            <a:endParaRPr sz="1300">
              <a:latin typeface="Times New Roman"/>
              <a:ea typeface="Times New Roman"/>
              <a:cs typeface="Times New Roman"/>
              <a:sym typeface="Times New Roman"/>
            </a:endParaRPr>
          </a:p>
          <a:p>
            <a:pPr marL="457200" lvl="0" indent="-311150" algn="l" rtl="0">
              <a:lnSpc>
                <a:spcPct val="115000"/>
              </a:lnSpc>
              <a:spcBef>
                <a:spcPts val="0"/>
              </a:spcBef>
              <a:spcAft>
                <a:spcPts val="0"/>
              </a:spcAft>
              <a:buSzPts val="1300"/>
              <a:buFont typeface="Times New Roman"/>
              <a:buChar char="❖"/>
            </a:pPr>
            <a:r>
              <a:rPr lang="it" sz="1300">
                <a:latin typeface="Times New Roman"/>
                <a:ea typeface="Times New Roman"/>
                <a:cs typeface="Times New Roman"/>
                <a:sym typeface="Times New Roman"/>
              </a:rPr>
              <a:t>Sono soddisfatta dello svolgimento della didatta a distanza effettuata</a:t>
            </a:r>
            <a:endParaRPr sz="1300">
              <a:latin typeface="Times New Roman"/>
              <a:ea typeface="Times New Roman"/>
              <a:cs typeface="Times New Roman"/>
              <a:sym typeface="Times New Roman"/>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Shape 739"/>
        <p:cNvGrpSpPr/>
        <p:nvPr/>
      </p:nvGrpSpPr>
      <p:grpSpPr>
        <a:xfrm>
          <a:off x="0" y="0"/>
          <a:ext cx="0" cy="0"/>
          <a:chOff x="0" y="0"/>
          <a:chExt cx="0" cy="0"/>
        </a:xfrm>
      </p:grpSpPr>
      <p:sp>
        <p:nvSpPr>
          <p:cNvPr id="740" name="Google Shape;740;p129"/>
          <p:cNvSpPr txBox="1">
            <a:spLocks noGrp="1"/>
          </p:cNvSpPr>
          <p:nvPr>
            <p:ph type="title"/>
          </p:nvPr>
        </p:nvSpPr>
        <p:spPr>
          <a:xfrm>
            <a:off x="635000" y="3713450"/>
            <a:ext cx="7899000" cy="825600"/>
          </a:xfrm>
          <a:prstGeom prst="rect">
            <a:avLst/>
          </a:prstGeom>
          <a:solidFill>
            <a:srgbClr val="FFFFFF"/>
          </a:solidFill>
          <a:ln w="114300"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it" b="1">
                <a:solidFill>
                  <a:srgbClr val="0000FF"/>
                </a:solidFill>
                <a:highlight>
                  <a:srgbClr val="FFFFFF"/>
                </a:highlight>
                <a:latin typeface="Times New Roman"/>
                <a:ea typeface="Times New Roman"/>
                <a:cs typeface="Times New Roman"/>
                <a:sym typeface="Times New Roman"/>
              </a:rPr>
              <a:t>QUESTIONARIO GENITORI SEDE IPMAT</a:t>
            </a:r>
            <a:r>
              <a:rPr lang="it" b="1">
                <a:highlight>
                  <a:srgbClr val="FFFFFF"/>
                </a:highlight>
                <a:latin typeface="Times New Roman"/>
                <a:ea typeface="Times New Roman"/>
                <a:cs typeface="Times New Roman"/>
                <a:sym typeface="Times New Roman"/>
              </a:rPr>
              <a:t> </a:t>
            </a:r>
            <a:endParaRPr b="1">
              <a:highlight>
                <a:srgbClr val="FFFFFF"/>
              </a:highlight>
              <a:latin typeface="Times New Roman"/>
              <a:ea typeface="Times New Roman"/>
              <a:cs typeface="Times New Roman"/>
              <a:sym typeface="Times New Roman"/>
            </a:endParaRPr>
          </a:p>
        </p:txBody>
      </p:sp>
      <p:pic>
        <p:nvPicPr>
          <p:cNvPr id="741" name="Google Shape;741;p129"/>
          <p:cNvPicPr preferRelativeResize="0"/>
          <p:nvPr/>
        </p:nvPicPr>
        <p:blipFill>
          <a:blip r:embed="rId3">
            <a:alphaModFix/>
          </a:blip>
          <a:stretch>
            <a:fillRect/>
          </a:stretch>
        </p:blipFill>
        <p:spPr>
          <a:xfrm>
            <a:off x="2057762" y="379400"/>
            <a:ext cx="5028475" cy="3119824"/>
          </a:xfrm>
          <a:prstGeom prst="rect">
            <a:avLst/>
          </a:prstGeom>
          <a:noFill/>
          <a:ln>
            <a:noFill/>
          </a:ln>
        </p:spPr>
      </p:pic>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Shape 745"/>
        <p:cNvGrpSpPr/>
        <p:nvPr/>
      </p:nvGrpSpPr>
      <p:grpSpPr>
        <a:xfrm>
          <a:off x="0" y="0"/>
          <a:ext cx="0" cy="0"/>
          <a:chOff x="0" y="0"/>
          <a:chExt cx="0" cy="0"/>
        </a:xfrm>
      </p:grpSpPr>
      <p:pic>
        <p:nvPicPr>
          <p:cNvPr id="746" name="Google Shape;746;p130" descr="Grafico delle risposte di Moduli. Titolo della domanda: Quale classe frequenta suo figlio?. Numero di risposte: 37 risposte."/>
          <p:cNvPicPr preferRelativeResize="0"/>
          <p:nvPr/>
        </p:nvPicPr>
        <p:blipFill>
          <a:blip r:embed="rId3">
            <a:alphaModFix/>
          </a:blip>
          <a:stretch>
            <a:fillRect/>
          </a:stretch>
        </p:blipFill>
        <p:spPr>
          <a:xfrm>
            <a:off x="152400" y="605825"/>
            <a:ext cx="8839200" cy="3719830"/>
          </a:xfrm>
          <a:prstGeom prst="rect">
            <a:avLst/>
          </a:prstGeom>
          <a:noFill/>
          <a:ln>
            <a:noFill/>
          </a:ln>
        </p:spPr>
      </p:pic>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Shape 750"/>
        <p:cNvGrpSpPr/>
        <p:nvPr/>
      </p:nvGrpSpPr>
      <p:grpSpPr>
        <a:xfrm>
          <a:off x="0" y="0"/>
          <a:ext cx="0" cy="0"/>
          <a:chOff x="0" y="0"/>
          <a:chExt cx="0" cy="0"/>
        </a:xfrm>
      </p:grpSpPr>
      <p:pic>
        <p:nvPicPr>
          <p:cNvPr id="751" name="Google Shape;751;p131" descr="Grafico delle risposte di Moduli. Titolo della domanda: Ha visitato la nuova sezione del sito dedicata alla didattica a distanza DaD?. Numero di risposte: 37 risposte."/>
          <p:cNvPicPr preferRelativeResize="0"/>
          <p:nvPr/>
        </p:nvPicPr>
        <p:blipFill>
          <a:blip r:embed="rId3">
            <a:alphaModFix/>
          </a:blip>
          <a:stretch>
            <a:fillRect/>
          </a:stretch>
        </p:blipFill>
        <p:spPr>
          <a:xfrm>
            <a:off x="241513" y="510800"/>
            <a:ext cx="8660976" cy="3644825"/>
          </a:xfrm>
          <a:prstGeom prst="rect">
            <a:avLst/>
          </a:prstGeom>
          <a:noFill/>
          <a:ln>
            <a:noFill/>
          </a:ln>
        </p:spPr>
      </p:pic>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Shape 755"/>
        <p:cNvGrpSpPr/>
        <p:nvPr/>
      </p:nvGrpSpPr>
      <p:grpSpPr>
        <a:xfrm>
          <a:off x="0" y="0"/>
          <a:ext cx="0" cy="0"/>
          <a:chOff x="0" y="0"/>
          <a:chExt cx="0" cy="0"/>
        </a:xfrm>
      </p:grpSpPr>
      <p:pic>
        <p:nvPicPr>
          <p:cNvPr id="756" name="Google Shape;756;p132" descr="Grafico delle risposte di Moduli. Titolo della domanda: E' riuscito/a ad accedere al registro elettronico per la consultazione del materiale didattico?. Numero di risposte: 37 risposte."/>
          <p:cNvPicPr preferRelativeResize="0"/>
          <p:nvPr/>
        </p:nvPicPr>
        <p:blipFill>
          <a:blip r:embed="rId3">
            <a:alphaModFix/>
          </a:blip>
          <a:stretch>
            <a:fillRect/>
          </a:stretch>
        </p:blipFill>
        <p:spPr>
          <a:xfrm>
            <a:off x="295825" y="772200"/>
            <a:ext cx="8552350" cy="3599100"/>
          </a:xfrm>
          <a:prstGeom prst="rect">
            <a:avLst/>
          </a:prstGeom>
          <a:noFill/>
          <a:ln>
            <a:noFill/>
          </a:ln>
        </p:spPr>
      </p:pic>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Shape 760"/>
        <p:cNvGrpSpPr/>
        <p:nvPr/>
      </p:nvGrpSpPr>
      <p:grpSpPr>
        <a:xfrm>
          <a:off x="0" y="0"/>
          <a:ext cx="0" cy="0"/>
          <a:chOff x="0" y="0"/>
          <a:chExt cx="0" cy="0"/>
        </a:xfrm>
      </p:grpSpPr>
      <p:pic>
        <p:nvPicPr>
          <p:cNvPr id="761" name="Google Shape;761;p133" descr="Grafico delle risposte di Moduli. Titolo della domanda: Ha consultato il registro elettronico per vedere gli esiti degli scrutini quadrimestrali? . Numero di risposte: 37 risposte."/>
          <p:cNvPicPr preferRelativeResize="0"/>
          <p:nvPr/>
        </p:nvPicPr>
        <p:blipFill>
          <a:blip r:embed="rId3">
            <a:alphaModFix/>
          </a:blip>
          <a:stretch>
            <a:fillRect/>
          </a:stretch>
        </p:blipFill>
        <p:spPr>
          <a:xfrm>
            <a:off x="291212" y="694325"/>
            <a:ext cx="8561575" cy="3603000"/>
          </a:xfrm>
          <a:prstGeom prst="rect">
            <a:avLst/>
          </a:prstGeom>
          <a:noFill/>
          <a:ln>
            <a:noFill/>
          </a:ln>
        </p:spPr>
      </p:pic>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Shape 765"/>
        <p:cNvGrpSpPr/>
        <p:nvPr/>
      </p:nvGrpSpPr>
      <p:grpSpPr>
        <a:xfrm>
          <a:off x="0" y="0"/>
          <a:ext cx="0" cy="0"/>
          <a:chOff x="0" y="0"/>
          <a:chExt cx="0" cy="0"/>
        </a:xfrm>
      </p:grpSpPr>
      <p:pic>
        <p:nvPicPr>
          <p:cNvPr id="766" name="Google Shape;766;p134" descr="Grafico delle risposte di Moduli. Titolo della domanda: Nella didattica a distanza suo figlio quale strumento usa? . Numero di risposte: 37 risposte."/>
          <p:cNvPicPr preferRelativeResize="0"/>
          <p:nvPr/>
        </p:nvPicPr>
        <p:blipFill>
          <a:blip r:embed="rId3">
            <a:alphaModFix/>
          </a:blip>
          <a:stretch>
            <a:fillRect/>
          </a:stretch>
        </p:blipFill>
        <p:spPr>
          <a:xfrm>
            <a:off x="269225" y="570850"/>
            <a:ext cx="8515200" cy="4001800"/>
          </a:xfrm>
          <a:prstGeom prst="rect">
            <a:avLst/>
          </a:prstGeom>
          <a:noFill/>
          <a:ln>
            <a:noFill/>
          </a:ln>
        </p:spPr>
      </p:pic>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Shape 770"/>
        <p:cNvGrpSpPr/>
        <p:nvPr/>
      </p:nvGrpSpPr>
      <p:grpSpPr>
        <a:xfrm>
          <a:off x="0" y="0"/>
          <a:ext cx="0" cy="0"/>
          <a:chOff x="0" y="0"/>
          <a:chExt cx="0" cy="0"/>
        </a:xfrm>
      </p:grpSpPr>
      <p:pic>
        <p:nvPicPr>
          <p:cNvPr id="771" name="Google Shape;771;p135" descr="Grafico delle risposte di Moduli. Titolo della domanda: Quali problematiche sono riscontrate nello svolgere la didattica a distanza? . Numero di risposte: 37 risposte."/>
          <p:cNvPicPr preferRelativeResize="0"/>
          <p:nvPr/>
        </p:nvPicPr>
        <p:blipFill>
          <a:blip r:embed="rId3">
            <a:alphaModFix/>
          </a:blip>
          <a:stretch>
            <a:fillRect/>
          </a:stretch>
        </p:blipFill>
        <p:spPr>
          <a:xfrm>
            <a:off x="284025" y="427475"/>
            <a:ext cx="8575951" cy="4073549"/>
          </a:xfrm>
          <a:prstGeom prst="rect">
            <a:avLst/>
          </a:prstGeom>
          <a:noFill/>
          <a:ln>
            <a:noFill/>
          </a:ln>
        </p:spPr>
      </p:pic>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Shape 775"/>
        <p:cNvGrpSpPr/>
        <p:nvPr/>
      </p:nvGrpSpPr>
      <p:grpSpPr>
        <a:xfrm>
          <a:off x="0" y="0"/>
          <a:ext cx="0" cy="0"/>
          <a:chOff x="0" y="0"/>
          <a:chExt cx="0" cy="0"/>
        </a:xfrm>
      </p:grpSpPr>
      <p:pic>
        <p:nvPicPr>
          <p:cNvPr id="776" name="Google Shape;776;p136" descr="Grafico delle risposte di Moduli. Titolo della domanda: Quali strumenti utilizzano i docenti del consiglio di classe di suo figlio per le attività a distanza? . Numero di risposte: 35 risposte."/>
          <p:cNvPicPr preferRelativeResize="0"/>
          <p:nvPr/>
        </p:nvPicPr>
        <p:blipFill>
          <a:blip r:embed="rId3">
            <a:alphaModFix/>
          </a:blip>
          <a:stretch>
            <a:fillRect/>
          </a:stretch>
        </p:blipFill>
        <p:spPr>
          <a:xfrm>
            <a:off x="366675" y="574212"/>
            <a:ext cx="8410651" cy="39950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pic>
        <p:nvPicPr>
          <p:cNvPr id="261" name="Google Shape;261;p38" descr="Grafico delle risposte di Moduli. Titolo della domanda: Sono stati coinvolti gli insegnanti tecnico pratici?. Numero di risposte: 57 risposte."/>
          <p:cNvPicPr preferRelativeResize="0"/>
          <p:nvPr/>
        </p:nvPicPr>
        <p:blipFill>
          <a:blip r:embed="rId3">
            <a:alphaModFix/>
          </a:blip>
          <a:stretch>
            <a:fillRect/>
          </a:stretch>
        </p:blipFill>
        <p:spPr>
          <a:xfrm>
            <a:off x="674575" y="722825"/>
            <a:ext cx="7984601" cy="3360175"/>
          </a:xfrm>
          <a:prstGeom prst="rect">
            <a:avLst/>
          </a:prstGeom>
          <a:noFill/>
          <a:ln>
            <a:noFill/>
          </a:ln>
        </p:spPr>
      </p:pic>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Shape 780"/>
        <p:cNvGrpSpPr/>
        <p:nvPr/>
      </p:nvGrpSpPr>
      <p:grpSpPr>
        <a:xfrm>
          <a:off x="0" y="0"/>
          <a:ext cx="0" cy="0"/>
          <a:chOff x="0" y="0"/>
          <a:chExt cx="0" cy="0"/>
        </a:xfrm>
      </p:grpSpPr>
      <p:pic>
        <p:nvPicPr>
          <p:cNvPr id="781" name="Google Shape;781;p137" descr="Grafico delle risposte di Moduli. Titolo della domanda: Quali sono i materiali forniti dai docenti a suo figlio? . Numero di risposte: 35 risposte."/>
          <p:cNvPicPr preferRelativeResize="0"/>
          <p:nvPr/>
        </p:nvPicPr>
        <p:blipFill>
          <a:blip r:embed="rId3">
            <a:alphaModFix/>
          </a:blip>
          <a:stretch>
            <a:fillRect/>
          </a:stretch>
        </p:blipFill>
        <p:spPr>
          <a:xfrm>
            <a:off x="379763" y="580437"/>
            <a:ext cx="8384474" cy="3982625"/>
          </a:xfrm>
          <a:prstGeom prst="rect">
            <a:avLst/>
          </a:prstGeom>
          <a:noFill/>
          <a:ln>
            <a:noFill/>
          </a:ln>
        </p:spPr>
      </p:pic>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Shape 785"/>
        <p:cNvGrpSpPr/>
        <p:nvPr/>
      </p:nvGrpSpPr>
      <p:grpSpPr>
        <a:xfrm>
          <a:off x="0" y="0"/>
          <a:ext cx="0" cy="0"/>
          <a:chOff x="0" y="0"/>
          <a:chExt cx="0" cy="0"/>
        </a:xfrm>
      </p:grpSpPr>
      <p:pic>
        <p:nvPicPr>
          <p:cNvPr id="786" name="Google Shape;786;p138" descr="Grafico delle risposte di Moduli. Titolo della domanda: Quale delle seguenti attività svolge suo figlio?. Numero di risposte: 34 risposte."/>
          <p:cNvPicPr preferRelativeResize="0"/>
          <p:nvPr/>
        </p:nvPicPr>
        <p:blipFill>
          <a:blip r:embed="rId3">
            <a:alphaModFix/>
          </a:blip>
          <a:stretch>
            <a:fillRect/>
          </a:stretch>
        </p:blipFill>
        <p:spPr>
          <a:xfrm>
            <a:off x="310000" y="547300"/>
            <a:ext cx="8524001" cy="4048900"/>
          </a:xfrm>
          <a:prstGeom prst="rect">
            <a:avLst/>
          </a:prstGeom>
          <a:noFill/>
          <a:ln>
            <a:noFill/>
          </a:ln>
        </p:spPr>
      </p:pic>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Shape 790"/>
        <p:cNvGrpSpPr/>
        <p:nvPr/>
      </p:nvGrpSpPr>
      <p:grpSpPr>
        <a:xfrm>
          <a:off x="0" y="0"/>
          <a:ext cx="0" cy="0"/>
          <a:chOff x="0" y="0"/>
          <a:chExt cx="0" cy="0"/>
        </a:xfrm>
      </p:grpSpPr>
      <p:pic>
        <p:nvPicPr>
          <p:cNvPr id="791" name="Google Shape;791;p139" descr="Grafico delle risposte di Moduli. Titolo della domanda: Quanto tempo dedica suo figlio alle attività di didattica a distanza?. Numero di risposte: 36 risposte."/>
          <p:cNvPicPr preferRelativeResize="0"/>
          <p:nvPr/>
        </p:nvPicPr>
        <p:blipFill>
          <a:blip r:embed="rId3">
            <a:alphaModFix/>
          </a:blip>
          <a:stretch>
            <a:fillRect/>
          </a:stretch>
        </p:blipFill>
        <p:spPr>
          <a:xfrm>
            <a:off x="368400" y="556800"/>
            <a:ext cx="8345801" cy="3964275"/>
          </a:xfrm>
          <a:prstGeom prst="rect">
            <a:avLst/>
          </a:prstGeom>
          <a:noFill/>
          <a:ln>
            <a:noFill/>
          </a:ln>
        </p:spPr>
      </p:pic>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Shape 795"/>
        <p:cNvGrpSpPr/>
        <p:nvPr/>
      </p:nvGrpSpPr>
      <p:grpSpPr>
        <a:xfrm>
          <a:off x="0" y="0"/>
          <a:ext cx="0" cy="0"/>
          <a:chOff x="0" y="0"/>
          <a:chExt cx="0" cy="0"/>
        </a:xfrm>
      </p:grpSpPr>
      <p:sp>
        <p:nvSpPr>
          <p:cNvPr id="796" name="Google Shape;796;p140"/>
          <p:cNvSpPr txBox="1">
            <a:spLocks noGrp="1"/>
          </p:cNvSpPr>
          <p:nvPr>
            <p:ph type="title"/>
          </p:nvPr>
        </p:nvSpPr>
        <p:spPr>
          <a:xfrm>
            <a:off x="819150" y="378000"/>
            <a:ext cx="7505700" cy="954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sz="1300" b="1">
                <a:solidFill>
                  <a:srgbClr val="202124"/>
                </a:solidFill>
                <a:highlight>
                  <a:srgbClr val="FFFFFF"/>
                </a:highlight>
                <a:latin typeface="Times New Roman"/>
                <a:ea typeface="Times New Roman"/>
                <a:cs typeface="Times New Roman"/>
                <a:sym typeface="Times New Roman"/>
              </a:rPr>
              <a:t>Nel caso non sia soddisfatto delle attività a distanza svolte dal Colombo può dare di seguito un consiglio affinchè si possa migliorare la progettazione delle future attività didattiche. Grazie per la collaborazione!</a:t>
            </a:r>
            <a:endParaRPr sz="1300" b="1">
              <a:solidFill>
                <a:srgbClr val="202124"/>
              </a:solidFill>
              <a:highlight>
                <a:srgbClr val="FFFFFF"/>
              </a:highlight>
              <a:latin typeface="Times New Roman"/>
              <a:ea typeface="Times New Roman"/>
              <a:cs typeface="Times New Roman"/>
              <a:sym typeface="Times New Roman"/>
            </a:endParaRPr>
          </a:p>
          <a:p>
            <a:pPr marL="0" lvl="0" indent="0" algn="l" rtl="0">
              <a:spcBef>
                <a:spcPts val="0"/>
              </a:spcBef>
              <a:spcAft>
                <a:spcPts val="0"/>
              </a:spcAft>
              <a:buNone/>
            </a:pPr>
            <a:r>
              <a:rPr lang="it" sz="900">
                <a:solidFill>
                  <a:srgbClr val="202124"/>
                </a:solidFill>
                <a:highlight>
                  <a:srgbClr val="FFFFFF"/>
                </a:highlight>
                <a:latin typeface="Roboto"/>
                <a:ea typeface="Roboto"/>
                <a:cs typeface="Roboto"/>
                <a:sym typeface="Roboto"/>
              </a:rPr>
              <a:t>8 risposte</a:t>
            </a:r>
            <a:endParaRPr/>
          </a:p>
        </p:txBody>
      </p:sp>
      <p:sp>
        <p:nvSpPr>
          <p:cNvPr id="797" name="Google Shape;797;p140"/>
          <p:cNvSpPr txBox="1">
            <a:spLocks noGrp="1"/>
          </p:cNvSpPr>
          <p:nvPr>
            <p:ph type="body" idx="1"/>
          </p:nvPr>
        </p:nvSpPr>
        <p:spPr>
          <a:xfrm>
            <a:off x="382575" y="1347750"/>
            <a:ext cx="8303400" cy="3285600"/>
          </a:xfrm>
          <a:prstGeom prst="rect">
            <a:avLst/>
          </a:prstGeom>
        </p:spPr>
        <p:txBody>
          <a:bodyPr spcFirstLastPara="1" wrap="square" lIns="91425" tIns="91425" rIns="91425" bIns="91425" anchor="t" anchorCtr="0">
            <a:noAutofit/>
          </a:bodyPr>
          <a:lstStyle/>
          <a:p>
            <a:pPr marL="457200" marR="101600" lvl="0" indent="-301625" algn="l" rtl="0">
              <a:lnSpc>
                <a:spcPct val="142857"/>
              </a:lnSpc>
              <a:spcBef>
                <a:spcPts val="300"/>
              </a:spcBef>
              <a:spcAft>
                <a:spcPts val="0"/>
              </a:spcAft>
              <a:buClr>
                <a:srgbClr val="202124"/>
              </a:buClr>
              <a:buSzPts val="1150"/>
              <a:buFont typeface="Roboto"/>
              <a:buChar char="★"/>
            </a:pPr>
            <a:r>
              <a:rPr lang="it" sz="1150">
                <a:solidFill>
                  <a:srgbClr val="202124"/>
                </a:solidFill>
                <a:highlight>
                  <a:srgbClr val="F8F9FA"/>
                </a:highlight>
                <a:latin typeface="Roboto"/>
                <a:ea typeface="Roboto"/>
                <a:cs typeface="Roboto"/>
                <a:sym typeface="Roboto"/>
              </a:rPr>
              <a:t>Sono soddisfatto di quello che fanno</a:t>
            </a:r>
            <a:endParaRPr sz="1150">
              <a:solidFill>
                <a:srgbClr val="202124"/>
              </a:solidFill>
              <a:highlight>
                <a:srgbClr val="F8F9FA"/>
              </a:highlight>
              <a:latin typeface="Roboto"/>
              <a:ea typeface="Roboto"/>
              <a:cs typeface="Roboto"/>
              <a:sym typeface="Roboto"/>
            </a:endParaRPr>
          </a:p>
          <a:p>
            <a:pPr marL="457200" marR="101600" lvl="0" indent="-301625" algn="l" rtl="0">
              <a:lnSpc>
                <a:spcPct val="142857"/>
              </a:lnSpc>
              <a:spcBef>
                <a:spcPts val="0"/>
              </a:spcBef>
              <a:spcAft>
                <a:spcPts val="0"/>
              </a:spcAft>
              <a:buClr>
                <a:srgbClr val="202124"/>
              </a:buClr>
              <a:buSzPts val="1150"/>
              <a:buFont typeface="Roboto"/>
              <a:buChar char="★"/>
            </a:pPr>
            <a:r>
              <a:rPr lang="it" sz="1150">
                <a:solidFill>
                  <a:srgbClr val="202124"/>
                </a:solidFill>
                <a:highlight>
                  <a:srgbClr val="F8F9FA"/>
                </a:highlight>
                <a:latin typeface="Roboto"/>
                <a:ea typeface="Roboto"/>
                <a:cs typeface="Roboto"/>
                <a:sym typeface="Roboto"/>
              </a:rPr>
              <a:t>Visto che ci sono molti problemi che impediscono lo studio a mio figlio si potrebbero mandare foto con lezioni o audio lezioni, cosi sarebbe molto più semplice.</a:t>
            </a:r>
            <a:endParaRPr sz="1150">
              <a:solidFill>
                <a:srgbClr val="202124"/>
              </a:solidFill>
              <a:highlight>
                <a:srgbClr val="F8F9FA"/>
              </a:highlight>
              <a:latin typeface="Roboto"/>
              <a:ea typeface="Roboto"/>
              <a:cs typeface="Roboto"/>
              <a:sym typeface="Roboto"/>
            </a:endParaRPr>
          </a:p>
          <a:p>
            <a:pPr marL="457200" marR="101600" lvl="0" indent="-301625" algn="l" rtl="0">
              <a:lnSpc>
                <a:spcPct val="142857"/>
              </a:lnSpc>
              <a:spcBef>
                <a:spcPts val="0"/>
              </a:spcBef>
              <a:spcAft>
                <a:spcPts val="0"/>
              </a:spcAft>
              <a:buClr>
                <a:srgbClr val="202124"/>
              </a:buClr>
              <a:buSzPts val="1150"/>
              <a:buFont typeface="Roboto"/>
              <a:buChar char="★"/>
            </a:pPr>
            <a:r>
              <a:rPr lang="it" sz="1150">
                <a:solidFill>
                  <a:srgbClr val="202124"/>
                </a:solidFill>
                <a:highlight>
                  <a:srgbClr val="F8F9FA"/>
                </a:highlight>
                <a:latin typeface="Roboto"/>
                <a:ea typeface="Roboto"/>
                <a:cs typeface="Roboto"/>
                <a:sym typeface="Roboto"/>
              </a:rPr>
              <a:t>Adesso è migliorata rispetto alla fase iniziale va tutto bene</a:t>
            </a:r>
            <a:endParaRPr sz="1150">
              <a:solidFill>
                <a:srgbClr val="202124"/>
              </a:solidFill>
              <a:highlight>
                <a:srgbClr val="F8F9FA"/>
              </a:highlight>
              <a:latin typeface="Roboto"/>
              <a:ea typeface="Roboto"/>
              <a:cs typeface="Roboto"/>
              <a:sym typeface="Roboto"/>
            </a:endParaRPr>
          </a:p>
          <a:p>
            <a:pPr marL="457200" lvl="0" indent="-301625" algn="l" rtl="0">
              <a:spcBef>
                <a:spcPts val="0"/>
              </a:spcBef>
              <a:spcAft>
                <a:spcPts val="0"/>
              </a:spcAft>
              <a:buClr>
                <a:srgbClr val="202124"/>
              </a:buClr>
              <a:buSzPts val="1150"/>
              <a:buFont typeface="Roboto"/>
              <a:buChar char="★"/>
            </a:pPr>
            <a:r>
              <a:rPr lang="it" sz="1150">
                <a:solidFill>
                  <a:srgbClr val="202124"/>
                </a:solidFill>
                <a:highlight>
                  <a:srgbClr val="F8F9FA"/>
                </a:highlight>
                <a:latin typeface="Roboto"/>
                <a:ea typeface="Roboto"/>
                <a:cs typeface="Roboto"/>
                <a:sym typeface="Roboto"/>
              </a:rPr>
              <a:t>No non sono sodisfatta</a:t>
            </a:r>
            <a:endParaRPr sz="1150">
              <a:solidFill>
                <a:srgbClr val="202124"/>
              </a:solidFill>
              <a:highlight>
                <a:srgbClr val="F8F9FA"/>
              </a:highlight>
              <a:latin typeface="Roboto"/>
              <a:ea typeface="Roboto"/>
              <a:cs typeface="Roboto"/>
              <a:sym typeface="Roboto"/>
            </a:endParaRPr>
          </a:p>
          <a:p>
            <a:pPr marL="457200" marR="101600" lvl="0" indent="-301625" algn="l" rtl="0">
              <a:lnSpc>
                <a:spcPct val="142857"/>
              </a:lnSpc>
              <a:spcBef>
                <a:spcPts val="0"/>
              </a:spcBef>
              <a:spcAft>
                <a:spcPts val="0"/>
              </a:spcAft>
              <a:buClr>
                <a:srgbClr val="202124"/>
              </a:buClr>
              <a:buSzPts val="1150"/>
              <a:buFont typeface="Roboto"/>
              <a:buChar char="★"/>
            </a:pPr>
            <a:r>
              <a:rPr lang="it" sz="1150">
                <a:solidFill>
                  <a:srgbClr val="202124"/>
                </a:solidFill>
                <a:highlight>
                  <a:srgbClr val="F8F9FA"/>
                </a:highlight>
                <a:latin typeface="Roboto"/>
                <a:ea typeface="Roboto"/>
                <a:cs typeface="Roboto"/>
                <a:sym typeface="Roboto"/>
              </a:rPr>
              <a:t>Consiglio una maggiore uniformità nell'uso delle piattaforme. Si evidenzia una molteplicità di piattaforme utilizzate e quindi dispersione del materiale e dei compiti consegnati. Sarebbe inoltre utile seguire l’orario scolastico pre-covid. Anche per dare modo ai ragazzi di organizzarsi altre attività extra scolastiche. Non c'è organizzazione né programmazione degli orari in cui i professori si collegano pertanto talvolta le lezioni e i collegamenti si sovrappongono.</a:t>
            </a:r>
            <a:endParaRPr sz="1150">
              <a:solidFill>
                <a:srgbClr val="202124"/>
              </a:solidFill>
              <a:highlight>
                <a:srgbClr val="F8F9FA"/>
              </a:highlight>
              <a:latin typeface="Roboto"/>
              <a:ea typeface="Roboto"/>
              <a:cs typeface="Roboto"/>
              <a:sym typeface="Roboto"/>
            </a:endParaRPr>
          </a:p>
          <a:p>
            <a:pPr marL="457200" marR="101600" lvl="0" indent="-301625" algn="l" rtl="0">
              <a:lnSpc>
                <a:spcPct val="142857"/>
              </a:lnSpc>
              <a:spcBef>
                <a:spcPts val="0"/>
              </a:spcBef>
              <a:spcAft>
                <a:spcPts val="0"/>
              </a:spcAft>
              <a:buClr>
                <a:srgbClr val="202124"/>
              </a:buClr>
              <a:buSzPts val="1150"/>
              <a:buFont typeface="Roboto"/>
              <a:buChar char="★"/>
            </a:pPr>
            <a:r>
              <a:rPr lang="it" sz="1150">
                <a:solidFill>
                  <a:srgbClr val="202124"/>
                </a:solidFill>
                <a:highlight>
                  <a:srgbClr val="F8F9FA"/>
                </a:highlight>
                <a:latin typeface="Roboto"/>
                <a:ea typeface="Roboto"/>
                <a:cs typeface="Roboto"/>
                <a:sym typeface="Roboto"/>
              </a:rPr>
              <a:t>Siccome è un emergenza, siamo soddisfatti per la DAD</a:t>
            </a:r>
            <a:endParaRPr sz="1150">
              <a:solidFill>
                <a:srgbClr val="202124"/>
              </a:solidFill>
              <a:highlight>
                <a:srgbClr val="F8F9FA"/>
              </a:highlight>
              <a:latin typeface="Roboto"/>
              <a:ea typeface="Roboto"/>
              <a:cs typeface="Roboto"/>
              <a:sym typeface="Roboto"/>
            </a:endParaRPr>
          </a:p>
          <a:p>
            <a:pPr marL="457200" marR="101600" lvl="0" indent="-301625" algn="l" rtl="0">
              <a:lnSpc>
                <a:spcPct val="142857"/>
              </a:lnSpc>
              <a:spcBef>
                <a:spcPts val="0"/>
              </a:spcBef>
              <a:spcAft>
                <a:spcPts val="0"/>
              </a:spcAft>
              <a:buClr>
                <a:srgbClr val="202124"/>
              </a:buClr>
              <a:buSzPts val="1150"/>
              <a:buFont typeface="Roboto"/>
              <a:buChar char="★"/>
            </a:pPr>
            <a:r>
              <a:rPr lang="it" sz="1150">
                <a:solidFill>
                  <a:srgbClr val="202124"/>
                </a:solidFill>
                <a:highlight>
                  <a:srgbClr val="F8F9FA"/>
                </a:highlight>
                <a:latin typeface="Roboto"/>
                <a:ea typeface="Roboto"/>
                <a:cs typeface="Roboto"/>
                <a:sym typeface="Roboto"/>
              </a:rPr>
              <a:t>Sono abbastanza soddisfatta</a:t>
            </a:r>
            <a:endParaRPr sz="1150">
              <a:solidFill>
                <a:srgbClr val="202124"/>
              </a:solidFill>
              <a:highlight>
                <a:srgbClr val="F8F9FA"/>
              </a:highlight>
              <a:latin typeface="Roboto"/>
              <a:ea typeface="Roboto"/>
              <a:cs typeface="Roboto"/>
              <a:sym typeface="Roboto"/>
            </a:endParaRPr>
          </a:p>
          <a:p>
            <a:pPr marL="457200" marR="101600" lvl="0" indent="-301625" algn="l" rtl="0">
              <a:lnSpc>
                <a:spcPct val="142857"/>
              </a:lnSpc>
              <a:spcBef>
                <a:spcPts val="0"/>
              </a:spcBef>
              <a:spcAft>
                <a:spcPts val="0"/>
              </a:spcAft>
              <a:buClr>
                <a:srgbClr val="202124"/>
              </a:buClr>
              <a:buSzPts val="1150"/>
              <a:buFont typeface="Roboto"/>
              <a:buChar char="★"/>
            </a:pPr>
            <a:r>
              <a:rPr lang="it" sz="1150">
                <a:solidFill>
                  <a:srgbClr val="202124"/>
                </a:solidFill>
                <a:highlight>
                  <a:srgbClr val="F8F9FA"/>
                </a:highlight>
                <a:latin typeface="Roboto"/>
                <a:ea typeface="Roboto"/>
                <a:cs typeface="Roboto"/>
                <a:sym typeface="Roboto"/>
              </a:rPr>
              <a:t>Sono soddisfatta</a:t>
            </a:r>
            <a:endParaRPr sz="1150">
              <a:solidFill>
                <a:srgbClr val="202124"/>
              </a:solidFill>
              <a:highlight>
                <a:srgbClr val="F8F9FA"/>
              </a:highlight>
              <a:latin typeface="Roboto"/>
              <a:ea typeface="Roboto"/>
              <a:cs typeface="Roboto"/>
              <a:sym typeface="Roboto"/>
            </a:endParaRPr>
          </a:p>
          <a:p>
            <a:pPr marL="0" lvl="0" indent="0" algn="l" rtl="0">
              <a:spcBef>
                <a:spcPts val="0"/>
              </a:spcBef>
              <a:spcAft>
                <a:spcPts val="1600"/>
              </a:spcAft>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pic>
        <p:nvPicPr>
          <p:cNvPr id="266" name="Google Shape;266;p39" descr="Grafico delle risposte di Moduli. Titolo della domanda: Sono state predisposte attività o materiali specifici per gli alunni con disabilità?. Numero di risposte: 57 risposte."/>
          <p:cNvPicPr preferRelativeResize="0"/>
          <p:nvPr/>
        </p:nvPicPr>
        <p:blipFill>
          <a:blip r:embed="rId3">
            <a:alphaModFix/>
          </a:blip>
          <a:stretch>
            <a:fillRect/>
          </a:stretch>
        </p:blipFill>
        <p:spPr>
          <a:xfrm>
            <a:off x="455638" y="691875"/>
            <a:ext cx="8232725" cy="34646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40"/>
          <p:cNvSpPr txBox="1">
            <a:spLocks noGrp="1"/>
          </p:cNvSpPr>
          <p:nvPr>
            <p:ph type="title"/>
          </p:nvPr>
        </p:nvSpPr>
        <p:spPr>
          <a:xfrm>
            <a:off x="904175" y="335500"/>
            <a:ext cx="1352100" cy="355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sz="1400" b="1">
                <a:solidFill>
                  <a:srgbClr val="202124"/>
                </a:solidFill>
                <a:highlight>
                  <a:srgbClr val="FFFFFF"/>
                </a:highlight>
                <a:latin typeface="Times New Roman"/>
                <a:ea typeface="Times New Roman"/>
                <a:cs typeface="Times New Roman"/>
                <a:sym typeface="Times New Roman"/>
              </a:rPr>
              <a:t>Se sì, quali?</a:t>
            </a:r>
            <a:endParaRPr sz="1400" b="1">
              <a:solidFill>
                <a:srgbClr val="202124"/>
              </a:solidFill>
              <a:highlight>
                <a:srgbClr val="FFFFFF"/>
              </a:highlight>
              <a:latin typeface="Times New Roman"/>
              <a:ea typeface="Times New Roman"/>
              <a:cs typeface="Times New Roman"/>
              <a:sym typeface="Times New Roman"/>
            </a:endParaRPr>
          </a:p>
          <a:p>
            <a:pPr marL="0" lvl="0" indent="0" algn="l" rtl="0">
              <a:spcBef>
                <a:spcPts val="0"/>
              </a:spcBef>
              <a:spcAft>
                <a:spcPts val="0"/>
              </a:spcAft>
              <a:buNone/>
            </a:pPr>
            <a:r>
              <a:rPr lang="it" sz="1200">
                <a:solidFill>
                  <a:srgbClr val="202124"/>
                </a:solidFill>
                <a:highlight>
                  <a:srgbClr val="FFFFFF"/>
                </a:highlight>
                <a:latin typeface="Roboto"/>
                <a:ea typeface="Roboto"/>
                <a:cs typeface="Roboto"/>
                <a:sym typeface="Roboto"/>
              </a:rPr>
              <a:t>34 risposte </a:t>
            </a:r>
            <a:endParaRPr sz="1200">
              <a:solidFill>
                <a:srgbClr val="202124"/>
              </a:solidFill>
              <a:highlight>
                <a:srgbClr val="FFFFFF"/>
              </a:highlight>
              <a:latin typeface="Roboto"/>
              <a:ea typeface="Roboto"/>
              <a:cs typeface="Roboto"/>
              <a:sym typeface="Roboto"/>
            </a:endParaRPr>
          </a:p>
        </p:txBody>
      </p:sp>
      <p:sp>
        <p:nvSpPr>
          <p:cNvPr id="272" name="Google Shape;272;p40"/>
          <p:cNvSpPr txBox="1"/>
          <p:nvPr/>
        </p:nvSpPr>
        <p:spPr>
          <a:xfrm>
            <a:off x="538450" y="779350"/>
            <a:ext cx="7991700" cy="3882300"/>
          </a:xfrm>
          <a:prstGeom prst="rect">
            <a:avLst/>
          </a:prstGeom>
          <a:noFill/>
          <a:ln>
            <a:noFill/>
          </a:ln>
        </p:spPr>
        <p:txBody>
          <a:bodyPr spcFirstLastPara="1" wrap="square" lIns="91425" tIns="91425" rIns="91425" bIns="91425" anchor="t" anchorCtr="0">
            <a:noAutofit/>
          </a:bodyPr>
          <a:lstStyle/>
          <a:p>
            <a:pPr marL="457200" lvl="0" indent="-304800" algn="l" rtl="0">
              <a:lnSpc>
                <a:spcPct val="115000"/>
              </a:lnSpc>
              <a:spcBef>
                <a:spcPts val="1200"/>
              </a:spcBef>
              <a:spcAft>
                <a:spcPts val="0"/>
              </a:spcAft>
              <a:buSzPts val="1200"/>
              <a:buFont typeface="Times New Roman"/>
              <a:buChar char="➢"/>
            </a:pPr>
            <a:r>
              <a:rPr lang="it" sz="1200">
                <a:latin typeface="Times New Roman"/>
                <a:ea typeface="Times New Roman"/>
                <a:cs typeface="Times New Roman"/>
                <a:sym typeface="Times New Roman"/>
              </a:rPr>
              <a:t>SCHEDE , MAPPE CONCETTUALI</a:t>
            </a:r>
            <a:endParaRPr sz="1200">
              <a:latin typeface="Times New Roman"/>
              <a:ea typeface="Times New Roman"/>
              <a:cs typeface="Times New Roman"/>
              <a:sym typeface="Times New Roman"/>
            </a:endParaRPr>
          </a:p>
          <a:p>
            <a:pPr marL="457200" lvl="0" indent="-304800" algn="l" rtl="0">
              <a:lnSpc>
                <a:spcPct val="115000"/>
              </a:lnSpc>
              <a:spcBef>
                <a:spcPts val="0"/>
              </a:spcBef>
              <a:spcAft>
                <a:spcPts val="0"/>
              </a:spcAft>
              <a:buSzPts val="1200"/>
              <a:buFont typeface="Times New Roman"/>
              <a:buChar char="➢"/>
            </a:pPr>
            <a:r>
              <a:rPr lang="it" sz="1200">
                <a:latin typeface="Times New Roman"/>
                <a:ea typeface="Times New Roman"/>
                <a:cs typeface="Times New Roman"/>
                <a:sym typeface="Times New Roman"/>
              </a:rPr>
              <a:t>NON LAVORO IN CLASSI CON ALUNNI CON DISABILITA'</a:t>
            </a:r>
            <a:endParaRPr sz="1200">
              <a:latin typeface="Times New Roman"/>
              <a:ea typeface="Times New Roman"/>
              <a:cs typeface="Times New Roman"/>
              <a:sym typeface="Times New Roman"/>
            </a:endParaRPr>
          </a:p>
          <a:p>
            <a:pPr marL="457200" lvl="0" indent="-304800" algn="l" rtl="0">
              <a:lnSpc>
                <a:spcPct val="115000"/>
              </a:lnSpc>
              <a:spcBef>
                <a:spcPts val="0"/>
              </a:spcBef>
              <a:spcAft>
                <a:spcPts val="0"/>
              </a:spcAft>
              <a:buSzPts val="1200"/>
              <a:buFont typeface="Times New Roman"/>
              <a:buChar char="➢"/>
            </a:pPr>
            <a:r>
              <a:rPr lang="it" sz="1200">
                <a:latin typeface="Times New Roman"/>
                <a:ea typeface="Times New Roman"/>
                <a:cs typeface="Times New Roman"/>
                <a:sym typeface="Times New Roman"/>
              </a:rPr>
              <a:t>Mappe concettuali</a:t>
            </a:r>
            <a:endParaRPr sz="1200">
              <a:latin typeface="Times New Roman"/>
              <a:ea typeface="Times New Roman"/>
              <a:cs typeface="Times New Roman"/>
              <a:sym typeface="Times New Roman"/>
            </a:endParaRPr>
          </a:p>
          <a:p>
            <a:pPr marL="457200" lvl="0" indent="-304800" algn="l" rtl="0">
              <a:lnSpc>
                <a:spcPct val="115000"/>
              </a:lnSpc>
              <a:spcBef>
                <a:spcPts val="0"/>
              </a:spcBef>
              <a:spcAft>
                <a:spcPts val="0"/>
              </a:spcAft>
              <a:buSzPts val="1200"/>
              <a:buFont typeface="Times New Roman"/>
              <a:buChar char="➢"/>
            </a:pPr>
            <a:r>
              <a:rPr lang="it" sz="1200">
                <a:latin typeface="Times New Roman"/>
                <a:ea typeface="Times New Roman"/>
                <a:cs typeface="Times New Roman"/>
                <a:sym typeface="Times New Roman"/>
              </a:rPr>
              <a:t>videolezioni e compiti semplificati</a:t>
            </a:r>
            <a:endParaRPr sz="1200">
              <a:latin typeface="Times New Roman"/>
              <a:ea typeface="Times New Roman"/>
              <a:cs typeface="Times New Roman"/>
              <a:sym typeface="Times New Roman"/>
            </a:endParaRPr>
          </a:p>
          <a:p>
            <a:pPr marL="457200" lvl="0" indent="-304800" algn="l" rtl="0">
              <a:lnSpc>
                <a:spcPct val="115000"/>
              </a:lnSpc>
              <a:spcBef>
                <a:spcPts val="0"/>
              </a:spcBef>
              <a:spcAft>
                <a:spcPts val="0"/>
              </a:spcAft>
              <a:buSzPts val="1200"/>
              <a:buFont typeface="Times New Roman"/>
              <a:buChar char="➢"/>
            </a:pPr>
            <a:r>
              <a:rPr lang="it" sz="1200">
                <a:latin typeface="Times New Roman"/>
                <a:ea typeface="Times New Roman"/>
                <a:cs typeface="Times New Roman"/>
                <a:sym typeface="Times New Roman"/>
              </a:rPr>
              <a:t>attivita' semplificate,osservando gli strumenti compensativie dispensativi</a:t>
            </a:r>
            <a:endParaRPr sz="1200">
              <a:latin typeface="Times New Roman"/>
              <a:ea typeface="Times New Roman"/>
              <a:cs typeface="Times New Roman"/>
              <a:sym typeface="Times New Roman"/>
            </a:endParaRPr>
          </a:p>
          <a:p>
            <a:pPr marL="457200" lvl="0" indent="-304800" algn="l" rtl="0">
              <a:lnSpc>
                <a:spcPct val="115000"/>
              </a:lnSpc>
              <a:spcBef>
                <a:spcPts val="0"/>
              </a:spcBef>
              <a:spcAft>
                <a:spcPts val="0"/>
              </a:spcAft>
              <a:buSzPts val="1200"/>
              <a:buFont typeface="Times New Roman"/>
              <a:buChar char="➢"/>
            </a:pPr>
            <a:r>
              <a:rPr lang="it" sz="1200">
                <a:latin typeface="Times New Roman"/>
                <a:ea typeface="Times New Roman"/>
                <a:cs typeface="Times New Roman"/>
                <a:sym typeface="Times New Roman"/>
              </a:rPr>
              <a:t>Video lezioni.</a:t>
            </a:r>
            <a:endParaRPr sz="1200">
              <a:latin typeface="Times New Roman"/>
              <a:ea typeface="Times New Roman"/>
              <a:cs typeface="Times New Roman"/>
              <a:sym typeface="Times New Roman"/>
            </a:endParaRPr>
          </a:p>
          <a:p>
            <a:pPr marL="457200" lvl="0" indent="-304800" algn="l" rtl="0">
              <a:lnSpc>
                <a:spcPct val="115000"/>
              </a:lnSpc>
              <a:spcBef>
                <a:spcPts val="0"/>
              </a:spcBef>
              <a:spcAft>
                <a:spcPts val="0"/>
              </a:spcAft>
              <a:buSzPts val="1200"/>
              <a:buFont typeface="Times New Roman"/>
              <a:buChar char="➢"/>
            </a:pPr>
            <a:r>
              <a:rPr lang="it" sz="1200">
                <a:latin typeface="Times New Roman"/>
                <a:ea typeface="Times New Roman"/>
                <a:cs typeface="Times New Roman"/>
                <a:sym typeface="Times New Roman"/>
              </a:rPr>
              <a:t>BREVI APPUNTI - VERIFICHE PERSONALIZZATE CON L'AUSILIO DEI DOCENTI CURRICULARI</a:t>
            </a:r>
            <a:endParaRPr sz="1200">
              <a:latin typeface="Times New Roman"/>
              <a:ea typeface="Times New Roman"/>
              <a:cs typeface="Times New Roman"/>
              <a:sym typeface="Times New Roman"/>
            </a:endParaRPr>
          </a:p>
          <a:p>
            <a:pPr marL="457200" lvl="0" indent="-304800" algn="l" rtl="0">
              <a:lnSpc>
                <a:spcPct val="115000"/>
              </a:lnSpc>
              <a:spcBef>
                <a:spcPts val="0"/>
              </a:spcBef>
              <a:spcAft>
                <a:spcPts val="0"/>
              </a:spcAft>
              <a:buSzPts val="1200"/>
              <a:buFont typeface="Times New Roman"/>
              <a:buChar char="➢"/>
            </a:pPr>
            <a:r>
              <a:rPr lang="it" sz="1200">
                <a:latin typeface="Times New Roman"/>
                <a:ea typeface="Times New Roman"/>
                <a:cs typeface="Times New Roman"/>
                <a:sym typeface="Times New Roman"/>
              </a:rPr>
              <a:t>Condivisione di materiale con insegnanti di sostegno, i quali eventualmente li filtrano per renderli maggiormente accessibili agli alunni con disabilità.</a:t>
            </a:r>
            <a:endParaRPr sz="1200">
              <a:latin typeface="Times New Roman"/>
              <a:ea typeface="Times New Roman"/>
              <a:cs typeface="Times New Roman"/>
              <a:sym typeface="Times New Roman"/>
            </a:endParaRPr>
          </a:p>
          <a:p>
            <a:pPr marL="457200" lvl="0" indent="-304800" algn="l" rtl="0">
              <a:lnSpc>
                <a:spcPct val="115000"/>
              </a:lnSpc>
              <a:spcBef>
                <a:spcPts val="0"/>
              </a:spcBef>
              <a:spcAft>
                <a:spcPts val="0"/>
              </a:spcAft>
              <a:buSzPts val="1200"/>
              <a:buFont typeface="Times New Roman"/>
              <a:buChar char="➢"/>
            </a:pPr>
            <a:r>
              <a:rPr lang="it" sz="1200">
                <a:latin typeface="Times New Roman"/>
                <a:ea typeface="Times New Roman"/>
                <a:cs typeface="Times New Roman"/>
                <a:sym typeface="Times New Roman"/>
              </a:rPr>
              <a:t>Appunti e compiti condivisi con i colleghi di sostegno, e opportunamente rivisti per l'apprendimento degli alunni.</a:t>
            </a:r>
            <a:endParaRPr sz="1200">
              <a:latin typeface="Times New Roman"/>
              <a:ea typeface="Times New Roman"/>
              <a:cs typeface="Times New Roman"/>
              <a:sym typeface="Times New Roman"/>
            </a:endParaRPr>
          </a:p>
          <a:p>
            <a:pPr marL="457200" lvl="0" indent="-304800" algn="l" rtl="0">
              <a:lnSpc>
                <a:spcPct val="115000"/>
              </a:lnSpc>
              <a:spcBef>
                <a:spcPts val="0"/>
              </a:spcBef>
              <a:spcAft>
                <a:spcPts val="0"/>
              </a:spcAft>
              <a:buSzPts val="1200"/>
              <a:buFont typeface="Times New Roman"/>
              <a:buChar char="➢"/>
            </a:pPr>
            <a:r>
              <a:rPr lang="it" sz="1200">
                <a:latin typeface="Times New Roman"/>
                <a:ea typeface="Times New Roman"/>
                <a:cs typeface="Times New Roman"/>
                <a:sym typeface="Times New Roman"/>
              </a:rPr>
              <a:t>Attività di supporto personalizzate anche con contatto diretto con gli stessi</a:t>
            </a:r>
            <a:endParaRPr sz="1200">
              <a:latin typeface="Times New Roman"/>
              <a:ea typeface="Times New Roman"/>
              <a:cs typeface="Times New Roman"/>
              <a:sym typeface="Times New Roman"/>
            </a:endParaRPr>
          </a:p>
          <a:p>
            <a:pPr marL="457200" lvl="0" indent="-317500" algn="l" rtl="0">
              <a:lnSpc>
                <a:spcPct val="115000"/>
              </a:lnSpc>
              <a:spcBef>
                <a:spcPts val="0"/>
              </a:spcBef>
              <a:spcAft>
                <a:spcPts val="0"/>
              </a:spcAft>
              <a:buSzPts val="1400"/>
              <a:buFont typeface="Times New Roman"/>
              <a:buChar char="➢"/>
            </a:pPr>
            <a:r>
              <a:rPr lang="it">
                <a:latin typeface="Times New Roman"/>
                <a:ea typeface="Times New Roman"/>
                <a:cs typeface="Times New Roman"/>
                <a:sym typeface="Times New Roman"/>
              </a:rPr>
              <a:t>Schede operative personalizzate in base alle necessità degli studenti.</a:t>
            </a:r>
            <a:endParaRPr>
              <a:latin typeface="Times New Roman"/>
              <a:ea typeface="Times New Roman"/>
              <a:cs typeface="Times New Roman"/>
              <a:sym typeface="Times New Roman"/>
            </a:endParaRPr>
          </a:p>
          <a:p>
            <a:pPr marL="457200" lvl="0" indent="-317500" algn="l" rtl="0">
              <a:lnSpc>
                <a:spcPct val="115000"/>
              </a:lnSpc>
              <a:spcBef>
                <a:spcPts val="0"/>
              </a:spcBef>
              <a:spcAft>
                <a:spcPts val="0"/>
              </a:spcAft>
              <a:buSzPts val="1400"/>
              <a:buFont typeface="Times New Roman"/>
              <a:buChar char="➢"/>
            </a:pPr>
            <a:r>
              <a:rPr lang="it">
                <a:latin typeface="Times New Roman"/>
                <a:ea typeface="Times New Roman"/>
                <a:cs typeface="Times New Roman"/>
                <a:sym typeface="Times New Roman"/>
              </a:rPr>
              <a:t>Presentazioni in ppt, test differenziati</a:t>
            </a:r>
            <a:endParaRPr>
              <a:latin typeface="Times New Roman"/>
              <a:ea typeface="Times New Roman"/>
              <a:cs typeface="Times New Roman"/>
              <a:sym typeface="Times New Roman"/>
            </a:endParaRPr>
          </a:p>
          <a:p>
            <a:pPr marL="457200" lvl="0" indent="-317500" algn="l" rtl="0">
              <a:lnSpc>
                <a:spcPct val="115000"/>
              </a:lnSpc>
              <a:spcBef>
                <a:spcPts val="0"/>
              </a:spcBef>
              <a:spcAft>
                <a:spcPts val="0"/>
              </a:spcAft>
              <a:buSzPts val="1400"/>
              <a:buFont typeface="Times New Roman"/>
              <a:buChar char="➢"/>
            </a:pPr>
            <a:r>
              <a:rPr lang="it">
                <a:latin typeface="Times New Roman"/>
                <a:ea typeface="Times New Roman"/>
                <a:cs typeface="Times New Roman"/>
                <a:sym typeface="Times New Roman"/>
              </a:rPr>
              <a:t>Non sono presenti alunni con disabilità</a:t>
            </a:r>
            <a:endParaRPr>
              <a:latin typeface="Times New Roman"/>
              <a:ea typeface="Times New Roman"/>
              <a:cs typeface="Times New Roman"/>
              <a:sym typeface="Times New Roman"/>
            </a:endParaRPr>
          </a:p>
          <a:p>
            <a:pPr marL="457200" lvl="0" indent="-317500" algn="l" rtl="0">
              <a:lnSpc>
                <a:spcPct val="115000"/>
              </a:lnSpc>
              <a:spcBef>
                <a:spcPts val="0"/>
              </a:spcBef>
              <a:spcAft>
                <a:spcPts val="0"/>
              </a:spcAft>
              <a:buSzPts val="1400"/>
              <a:buFont typeface="Times New Roman"/>
              <a:buChar char="➢"/>
            </a:pPr>
            <a:r>
              <a:rPr lang="it">
                <a:latin typeface="Times New Roman"/>
                <a:ea typeface="Times New Roman"/>
                <a:cs typeface="Times New Roman"/>
                <a:sym typeface="Times New Roman"/>
              </a:rPr>
              <a:t>Filmati e schede con immagini</a:t>
            </a:r>
            <a:endParaRPr>
              <a:latin typeface="Times New Roman"/>
              <a:ea typeface="Times New Roman"/>
              <a:cs typeface="Times New Roman"/>
              <a:sym typeface="Times New Roman"/>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41"/>
          <p:cNvSpPr txBox="1"/>
          <p:nvPr/>
        </p:nvSpPr>
        <p:spPr>
          <a:xfrm>
            <a:off x="439250" y="297550"/>
            <a:ext cx="8274900" cy="4491600"/>
          </a:xfrm>
          <a:prstGeom prst="rect">
            <a:avLst/>
          </a:prstGeom>
          <a:noFill/>
          <a:ln>
            <a:noFill/>
          </a:ln>
        </p:spPr>
        <p:txBody>
          <a:bodyPr spcFirstLastPara="1" wrap="square" lIns="91425" tIns="91425" rIns="91425" bIns="91425" anchor="t" anchorCtr="0">
            <a:noAutofit/>
          </a:bodyPr>
          <a:lstStyle/>
          <a:p>
            <a:pPr marL="457200" lvl="0" indent="-298450" algn="l" rtl="0">
              <a:lnSpc>
                <a:spcPct val="115000"/>
              </a:lnSpc>
              <a:spcBef>
                <a:spcPts val="1200"/>
              </a:spcBef>
              <a:spcAft>
                <a:spcPts val="0"/>
              </a:spcAft>
              <a:buSzPts val="1100"/>
              <a:buFont typeface="Times New Roman"/>
              <a:buChar char="➢"/>
            </a:pPr>
            <a:r>
              <a:rPr lang="it" sz="1100">
                <a:latin typeface="Times New Roman"/>
                <a:ea typeface="Times New Roman"/>
                <a:cs typeface="Times New Roman"/>
                <a:sym typeface="Times New Roman"/>
              </a:rPr>
              <a:t>Argomenti in pdf con riduzione degli obbiettivi minimi, inviati all'insegnante di sostegno</a:t>
            </a:r>
            <a:endParaRPr sz="1100">
              <a:latin typeface="Times New Roman"/>
              <a:ea typeface="Times New Roman"/>
              <a:cs typeface="Times New Roman"/>
              <a:sym typeface="Times New Roman"/>
            </a:endParaRPr>
          </a:p>
          <a:p>
            <a:pPr marL="457200" lvl="0" indent="-298450" algn="l" rtl="0">
              <a:lnSpc>
                <a:spcPct val="115000"/>
              </a:lnSpc>
              <a:spcBef>
                <a:spcPts val="0"/>
              </a:spcBef>
              <a:spcAft>
                <a:spcPts val="0"/>
              </a:spcAft>
              <a:buSzPts val="1100"/>
              <a:buFont typeface="Times New Roman"/>
              <a:buChar char="➢"/>
            </a:pPr>
            <a:r>
              <a:rPr lang="it" sz="1100">
                <a:latin typeface="Times New Roman"/>
                <a:ea typeface="Times New Roman"/>
                <a:cs typeface="Times New Roman"/>
                <a:sym typeface="Times New Roman"/>
              </a:rPr>
              <a:t>Comunicazione con io docente e semplificazione dei test, valutazione ad hoc</a:t>
            </a:r>
            <a:endParaRPr sz="1100">
              <a:latin typeface="Times New Roman"/>
              <a:ea typeface="Times New Roman"/>
              <a:cs typeface="Times New Roman"/>
              <a:sym typeface="Times New Roman"/>
            </a:endParaRPr>
          </a:p>
          <a:p>
            <a:pPr marL="457200" lvl="0" indent="-298450" algn="l" rtl="0">
              <a:lnSpc>
                <a:spcPct val="115000"/>
              </a:lnSpc>
              <a:spcBef>
                <a:spcPts val="0"/>
              </a:spcBef>
              <a:spcAft>
                <a:spcPts val="0"/>
              </a:spcAft>
              <a:buSzPts val="1100"/>
              <a:buFont typeface="Times New Roman"/>
              <a:buChar char="➢"/>
            </a:pPr>
            <a:r>
              <a:rPr lang="it" sz="1100">
                <a:latin typeface="Times New Roman"/>
                <a:ea typeface="Times New Roman"/>
                <a:cs typeface="Times New Roman"/>
                <a:sym typeface="Times New Roman"/>
              </a:rPr>
              <a:t>Videolezioni</a:t>
            </a:r>
            <a:endParaRPr sz="1100">
              <a:latin typeface="Times New Roman"/>
              <a:ea typeface="Times New Roman"/>
              <a:cs typeface="Times New Roman"/>
              <a:sym typeface="Times New Roman"/>
            </a:endParaRPr>
          </a:p>
          <a:p>
            <a:pPr marL="457200" lvl="0" indent="-298450" algn="l" rtl="0">
              <a:lnSpc>
                <a:spcPct val="115000"/>
              </a:lnSpc>
              <a:spcBef>
                <a:spcPts val="0"/>
              </a:spcBef>
              <a:spcAft>
                <a:spcPts val="0"/>
              </a:spcAft>
              <a:buSzPts val="1100"/>
              <a:buFont typeface="Times New Roman"/>
              <a:buChar char="➢"/>
            </a:pPr>
            <a:r>
              <a:rPr lang="it" sz="1100">
                <a:latin typeface="Times New Roman"/>
                <a:ea typeface="Times New Roman"/>
                <a:cs typeface="Times New Roman"/>
                <a:sym typeface="Times New Roman"/>
              </a:rPr>
              <a:t>Riassunti redatti dalla docente di posto comune per semplificare e rendere più fruibili i concetti</a:t>
            </a:r>
            <a:endParaRPr sz="1100">
              <a:latin typeface="Times New Roman"/>
              <a:ea typeface="Times New Roman"/>
              <a:cs typeface="Times New Roman"/>
              <a:sym typeface="Times New Roman"/>
            </a:endParaRPr>
          </a:p>
          <a:p>
            <a:pPr marL="457200" lvl="0" indent="-298450" algn="l" rtl="0">
              <a:lnSpc>
                <a:spcPct val="115000"/>
              </a:lnSpc>
              <a:spcBef>
                <a:spcPts val="0"/>
              </a:spcBef>
              <a:spcAft>
                <a:spcPts val="0"/>
              </a:spcAft>
              <a:buSzPts val="1100"/>
              <a:buFont typeface="Times New Roman"/>
              <a:buChar char="➢"/>
            </a:pPr>
            <a:r>
              <a:rPr lang="it" sz="1100">
                <a:latin typeface="Times New Roman"/>
                <a:ea typeface="Times New Roman"/>
                <a:cs typeface="Times New Roman"/>
                <a:sym typeface="Times New Roman"/>
              </a:rPr>
              <a:t>Schede di sintesi</a:t>
            </a:r>
            <a:endParaRPr sz="1100">
              <a:latin typeface="Times New Roman"/>
              <a:ea typeface="Times New Roman"/>
              <a:cs typeface="Times New Roman"/>
              <a:sym typeface="Times New Roman"/>
            </a:endParaRPr>
          </a:p>
          <a:p>
            <a:pPr marL="457200" lvl="0" indent="-298450" algn="l" rtl="0">
              <a:lnSpc>
                <a:spcPct val="115000"/>
              </a:lnSpc>
              <a:spcBef>
                <a:spcPts val="0"/>
              </a:spcBef>
              <a:spcAft>
                <a:spcPts val="0"/>
              </a:spcAft>
              <a:buSzPts val="1100"/>
              <a:buFont typeface="Times New Roman"/>
              <a:buChar char="➢"/>
            </a:pPr>
            <a:r>
              <a:rPr lang="it" sz="1100">
                <a:latin typeface="Times New Roman"/>
                <a:ea typeface="Times New Roman"/>
                <a:cs typeface="Times New Roman"/>
                <a:sym typeface="Times New Roman"/>
              </a:rPr>
              <a:t>Materiale didattico facilitato</a:t>
            </a:r>
            <a:endParaRPr sz="1100">
              <a:latin typeface="Times New Roman"/>
              <a:ea typeface="Times New Roman"/>
              <a:cs typeface="Times New Roman"/>
              <a:sym typeface="Times New Roman"/>
            </a:endParaRPr>
          </a:p>
          <a:p>
            <a:pPr marL="457200" lvl="0" indent="-298450" algn="l" rtl="0">
              <a:lnSpc>
                <a:spcPct val="115000"/>
              </a:lnSpc>
              <a:spcBef>
                <a:spcPts val="0"/>
              </a:spcBef>
              <a:spcAft>
                <a:spcPts val="0"/>
              </a:spcAft>
              <a:buSzPts val="1100"/>
              <a:buFont typeface="Times New Roman"/>
              <a:buChar char="➢"/>
            </a:pPr>
            <a:r>
              <a:rPr lang="it" sz="1100">
                <a:latin typeface="Times New Roman"/>
                <a:ea typeface="Times New Roman"/>
                <a:cs typeface="Times New Roman"/>
                <a:sym typeface="Times New Roman"/>
              </a:rPr>
              <a:t>Non ci sono alunni con disabilità certificata</a:t>
            </a:r>
            <a:endParaRPr sz="1100">
              <a:latin typeface="Times New Roman"/>
              <a:ea typeface="Times New Roman"/>
              <a:cs typeface="Times New Roman"/>
              <a:sym typeface="Times New Roman"/>
            </a:endParaRPr>
          </a:p>
          <a:p>
            <a:pPr marL="457200" lvl="0" indent="-298450" algn="l" rtl="0">
              <a:lnSpc>
                <a:spcPct val="115000"/>
              </a:lnSpc>
              <a:spcBef>
                <a:spcPts val="0"/>
              </a:spcBef>
              <a:spcAft>
                <a:spcPts val="0"/>
              </a:spcAft>
              <a:buSzPts val="1100"/>
              <a:buFont typeface="Times New Roman"/>
              <a:buChar char="➢"/>
            </a:pPr>
            <a:r>
              <a:rPr lang="it" sz="1100">
                <a:latin typeface="Times New Roman"/>
                <a:ea typeface="Times New Roman"/>
                <a:cs typeface="Times New Roman"/>
                <a:sym typeface="Times New Roman"/>
              </a:rPr>
              <a:t>Mappe sintesi ecc</a:t>
            </a:r>
            <a:endParaRPr sz="1100">
              <a:latin typeface="Times New Roman"/>
              <a:ea typeface="Times New Roman"/>
              <a:cs typeface="Times New Roman"/>
              <a:sym typeface="Times New Roman"/>
            </a:endParaRPr>
          </a:p>
          <a:p>
            <a:pPr marL="457200" lvl="0" indent="-298450" algn="l" rtl="0">
              <a:lnSpc>
                <a:spcPct val="115000"/>
              </a:lnSpc>
              <a:spcBef>
                <a:spcPts val="0"/>
              </a:spcBef>
              <a:spcAft>
                <a:spcPts val="0"/>
              </a:spcAft>
              <a:buSzPts val="1100"/>
              <a:buFont typeface="Times New Roman"/>
              <a:buChar char="➢"/>
            </a:pPr>
            <a:r>
              <a:rPr lang="it" sz="1100">
                <a:latin typeface="Times New Roman"/>
                <a:ea typeface="Times New Roman"/>
                <a:cs typeface="Times New Roman"/>
                <a:sym typeface="Times New Roman"/>
              </a:rPr>
              <a:t>Programmazione ridotta</a:t>
            </a:r>
            <a:endParaRPr sz="1100">
              <a:latin typeface="Times New Roman"/>
              <a:ea typeface="Times New Roman"/>
              <a:cs typeface="Times New Roman"/>
              <a:sym typeface="Times New Roman"/>
            </a:endParaRPr>
          </a:p>
          <a:p>
            <a:pPr marL="457200" lvl="0" indent="-298450" algn="l" rtl="0">
              <a:lnSpc>
                <a:spcPct val="115000"/>
              </a:lnSpc>
              <a:spcBef>
                <a:spcPts val="0"/>
              </a:spcBef>
              <a:spcAft>
                <a:spcPts val="0"/>
              </a:spcAft>
              <a:buSzPts val="1100"/>
              <a:buFont typeface="Times New Roman"/>
              <a:buChar char="➢"/>
            </a:pPr>
            <a:r>
              <a:rPr lang="it" sz="1100">
                <a:latin typeface="Times New Roman"/>
                <a:ea typeface="Times New Roman"/>
                <a:cs typeface="Times New Roman"/>
                <a:sym typeface="Times New Roman"/>
              </a:rPr>
              <a:t>Gli insegnanti di sostegno dopo aver appreso gli argomenti e gli esercizi da svolgere procedono alla semplificazione tramite mappe e appunti degli stessi per gli alunni che seguono.</a:t>
            </a:r>
            <a:endParaRPr sz="1100">
              <a:latin typeface="Times New Roman"/>
              <a:ea typeface="Times New Roman"/>
              <a:cs typeface="Times New Roman"/>
              <a:sym typeface="Times New Roman"/>
            </a:endParaRPr>
          </a:p>
          <a:p>
            <a:pPr marL="457200" lvl="0" indent="-298450" algn="l" rtl="0">
              <a:lnSpc>
                <a:spcPct val="115000"/>
              </a:lnSpc>
              <a:spcBef>
                <a:spcPts val="0"/>
              </a:spcBef>
              <a:spcAft>
                <a:spcPts val="0"/>
              </a:spcAft>
              <a:buSzPts val="1100"/>
              <a:buFont typeface="Times New Roman"/>
              <a:buChar char="➢"/>
            </a:pPr>
            <a:r>
              <a:rPr lang="it" sz="1100">
                <a:latin typeface="Times New Roman"/>
                <a:ea typeface="Times New Roman"/>
                <a:cs typeface="Times New Roman"/>
                <a:sym typeface="Times New Roman"/>
              </a:rPr>
              <a:t>Schede di lavoro semplificate, mappe concettuali</a:t>
            </a:r>
            <a:endParaRPr sz="1100">
              <a:latin typeface="Times New Roman"/>
              <a:ea typeface="Times New Roman"/>
              <a:cs typeface="Times New Roman"/>
              <a:sym typeface="Times New Roman"/>
            </a:endParaRPr>
          </a:p>
          <a:p>
            <a:pPr marL="457200" lvl="0" indent="-298450" algn="l" rtl="0">
              <a:lnSpc>
                <a:spcPct val="115000"/>
              </a:lnSpc>
              <a:spcBef>
                <a:spcPts val="0"/>
              </a:spcBef>
              <a:spcAft>
                <a:spcPts val="0"/>
              </a:spcAft>
              <a:buSzPts val="1100"/>
              <a:buFont typeface="Times New Roman"/>
              <a:buChar char="➢"/>
            </a:pPr>
            <a:r>
              <a:rPr lang="it" sz="1100">
                <a:latin typeface="Times New Roman"/>
                <a:ea typeface="Times New Roman"/>
                <a:cs typeface="Times New Roman"/>
                <a:sym typeface="Times New Roman"/>
              </a:rPr>
              <a:t>Schemi, mappe concettuali, sintesi, esercizi semplificati e corredati di immagini.</a:t>
            </a:r>
            <a:endParaRPr sz="1100">
              <a:latin typeface="Times New Roman"/>
              <a:ea typeface="Times New Roman"/>
              <a:cs typeface="Times New Roman"/>
              <a:sym typeface="Times New Roman"/>
            </a:endParaRPr>
          </a:p>
          <a:p>
            <a:pPr marL="457200" lvl="0" indent="-298450" algn="l" rtl="0">
              <a:lnSpc>
                <a:spcPct val="115000"/>
              </a:lnSpc>
              <a:spcBef>
                <a:spcPts val="0"/>
              </a:spcBef>
              <a:spcAft>
                <a:spcPts val="0"/>
              </a:spcAft>
              <a:buSzPts val="1100"/>
              <a:buFont typeface="Times New Roman"/>
              <a:buChar char="➢"/>
            </a:pPr>
            <a:r>
              <a:rPr lang="it" sz="1100">
                <a:latin typeface="Times New Roman"/>
                <a:ea typeface="Times New Roman"/>
                <a:cs typeface="Times New Roman"/>
                <a:sym typeface="Times New Roman"/>
              </a:rPr>
              <a:t>Ho selezionato da internet video e attività tarate su obiettivi minimi/differenziati, mediate con insegnanti di sostegno</a:t>
            </a:r>
            <a:endParaRPr sz="1100">
              <a:latin typeface="Times New Roman"/>
              <a:ea typeface="Times New Roman"/>
              <a:cs typeface="Times New Roman"/>
              <a:sym typeface="Times New Roman"/>
            </a:endParaRPr>
          </a:p>
          <a:p>
            <a:pPr marL="457200" lvl="0" indent="-298450" algn="l" rtl="0">
              <a:lnSpc>
                <a:spcPct val="115000"/>
              </a:lnSpc>
              <a:spcBef>
                <a:spcPts val="0"/>
              </a:spcBef>
              <a:spcAft>
                <a:spcPts val="0"/>
              </a:spcAft>
              <a:buSzPts val="1100"/>
              <a:buFont typeface="Times New Roman"/>
              <a:buChar char="➢"/>
            </a:pPr>
            <a:r>
              <a:rPr lang="it" sz="1100">
                <a:latin typeface="Times New Roman"/>
                <a:ea typeface="Times New Roman"/>
                <a:cs typeface="Times New Roman"/>
                <a:sym typeface="Times New Roman"/>
              </a:rPr>
              <a:t>Mappe concettuali- appunti semplificati- contatti telefonici individualizzati</a:t>
            </a:r>
            <a:endParaRPr sz="1100">
              <a:latin typeface="Times New Roman"/>
              <a:ea typeface="Times New Roman"/>
              <a:cs typeface="Times New Roman"/>
              <a:sym typeface="Times New Roman"/>
            </a:endParaRPr>
          </a:p>
          <a:p>
            <a:pPr marL="457200" lvl="0" indent="-298450" algn="l" rtl="0">
              <a:lnSpc>
                <a:spcPct val="115000"/>
              </a:lnSpc>
              <a:spcBef>
                <a:spcPts val="0"/>
              </a:spcBef>
              <a:spcAft>
                <a:spcPts val="0"/>
              </a:spcAft>
              <a:buSzPts val="1100"/>
              <a:buFont typeface="Times New Roman"/>
              <a:buChar char="➢"/>
            </a:pPr>
            <a:r>
              <a:rPr lang="it" sz="1100">
                <a:latin typeface="Times New Roman"/>
                <a:ea typeface="Times New Roman"/>
                <a:cs typeface="Times New Roman"/>
                <a:sym typeface="Times New Roman"/>
              </a:rPr>
              <a:t>Materiali corrispondenti ai bisogni specifici dell' alunno</a:t>
            </a:r>
            <a:endParaRPr sz="1100">
              <a:latin typeface="Times New Roman"/>
              <a:ea typeface="Times New Roman"/>
              <a:cs typeface="Times New Roman"/>
              <a:sym typeface="Times New Roman"/>
            </a:endParaRPr>
          </a:p>
          <a:p>
            <a:pPr marL="457200" lvl="0" indent="-298450" algn="l" rtl="0">
              <a:lnSpc>
                <a:spcPct val="115000"/>
              </a:lnSpc>
              <a:spcBef>
                <a:spcPts val="0"/>
              </a:spcBef>
              <a:spcAft>
                <a:spcPts val="0"/>
              </a:spcAft>
              <a:buSzPts val="1100"/>
              <a:buFont typeface="Times New Roman"/>
              <a:buChar char="➢"/>
            </a:pPr>
            <a:r>
              <a:rPr lang="it" sz="1100">
                <a:latin typeface="Times New Roman"/>
                <a:ea typeface="Times New Roman"/>
                <a:cs typeface="Times New Roman"/>
                <a:sym typeface="Times New Roman"/>
              </a:rPr>
              <a:t>Esercizi specifici di recupero e schede riepilogative</a:t>
            </a:r>
            <a:endParaRPr sz="1100">
              <a:latin typeface="Times New Roman"/>
              <a:ea typeface="Times New Roman"/>
              <a:cs typeface="Times New Roman"/>
              <a:sym typeface="Times New Roman"/>
            </a:endParaRPr>
          </a:p>
          <a:p>
            <a:pPr marL="457200" lvl="0" indent="-298450" algn="l" rtl="0">
              <a:lnSpc>
                <a:spcPct val="115000"/>
              </a:lnSpc>
              <a:spcBef>
                <a:spcPts val="0"/>
              </a:spcBef>
              <a:spcAft>
                <a:spcPts val="0"/>
              </a:spcAft>
              <a:buSzPts val="1100"/>
              <a:buFont typeface="Times New Roman"/>
              <a:buChar char="➢"/>
            </a:pPr>
            <a:r>
              <a:rPr lang="it" sz="1100">
                <a:latin typeface="Times New Roman"/>
                <a:ea typeface="Times New Roman"/>
                <a:cs typeface="Times New Roman"/>
                <a:sym typeface="Times New Roman"/>
              </a:rPr>
              <a:t>Mappe concettuali e prove strutturate semplificate</a:t>
            </a:r>
            <a:endParaRPr sz="1100">
              <a:latin typeface="Times New Roman"/>
              <a:ea typeface="Times New Roman"/>
              <a:cs typeface="Times New Roman"/>
              <a:sym typeface="Times New Roman"/>
            </a:endParaRPr>
          </a:p>
          <a:p>
            <a:pPr marL="457200" lvl="0" indent="-298450" algn="l" rtl="0">
              <a:lnSpc>
                <a:spcPct val="115000"/>
              </a:lnSpc>
              <a:spcBef>
                <a:spcPts val="0"/>
              </a:spcBef>
              <a:spcAft>
                <a:spcPts val="0"/>
              </a:spcAft>
              <a:buSzPts val="1100"/>
              <a:buFont typeface="Times New Roman"/>
              <a:buChar char="➢"/>
            </a:pPr>
            <a:r>
              <a:rPr lang="it" sz="1100">
                <a:latin typeface="Times New Roman"/>
                <a:ea typeface="Times New Roman"/>
                <a:cs typeface="Times New Roman"/>
                <a:sym typeface="Times New Roman"/>
              </a:rPr>
              <a:t>Al termine di ciascuna videolezione vi è un confronto con tali alunni al fine di agevolare la comprensione degli argomenti e ricevere un feedback sulla modalità didattiche da utilizzare</a:t>
            </a:r>
            <a:endParaRPr sz="1100">
              <a:latin typeface="Times New Roman"/>
              <a:ea typeface="Times New Roman"/>
              <a:cs typeface="Times New Roman"/>
              <a:sym typeface="Times New Roman"/>
            </a:endParaRPr>
          </a:p>
          <a:p>
            <a:pPr marL="457200" lvl="0" indent="-298450" algn="l" rtl="0">
              <a:lnSpc>
                <a:spcPct val="115000"/>
              </a:lnSpc>
              <a:spcBef>
                <a:spcPts val="0"/>
              </a:spcBef>
              <a:spcAft>
                <a:spcPts val="0"/>
              </a:spcAft>
              <a:buSzPts val="1100"/>
              <a:buFont typeface="Times New Roman"/>
              <a:buChar char="➢"/>
            </a:pPr>
            <a:r>
              <a:rPr lang="it" sz="1100">
                <a:latin typeface="Times New Roman"/>
                <a:ea typeface="Times New Roman"/>
                <a:cs typeface="Times New Roman"/>
                <a:sym typeface="Times New Roman"/>
              </a:rPr>
              <a:t>Lezioni e compiti semplificati</a:t>
            </a:r>
            <a:endParaRPr sz="1100">
              <a:latin typeface="Times New Roman"/>
              <a:ea typeface="Times New Roman"/>
              <a:cs typeface="Times New Roman"/>
              <a:sym typeface="Times New Roman"/>
            </a:endParaRPr>
          </a:p>
          <a:p>
            <a:pPr marL="457200" lvl="0" indent="-298450" algn="l" rtl="0">
              <a:lnSpc>
                <a:spcPct val="115000"/>
              </a:lnSpc>
              <a:spcBef>
                <a:spcPts val="0"/>
              </a:spcBef>
              <a:spcAft>
                <a:spcPts val="0"/>
              </a:spcAft>
              <a:buSzPts val="1100"/>
              <a:buFont typeface="Times New Roman"/>
              <a:buChar char="➢"/>
            </a:pPr>
            <a:r>
              <a:rPr lang="it" sz="1100">
                <a:latin typeface="Times New Roman"/>
                <a:ea typeface="Times New Roman"/>
                <a:cs typeface="Times New Roman"/>
                <a:sym typeface="Times New Roman"/>
              </a:rPr>
              <a:t>programma ridotto</a:t>
            </a:r>
            <a:endParaRPr sz="1100">
              <a:latin typeface="Times New Roman"/>
              <a:ea typeface="Times New Roman"/>
              <a:cs typeface="Times New Roman"/>
              <a:sym typeface="Times New Roman"/>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pic>
        <p:nvPicPr>
          <p:cNvPr id="282" name="Google Shape;282;p42" descr="Grafico delle risposte di Moduli. Titolo della domanda: Sono state predisposte attività o materiali specifici per gli alunni con disturbi specifici di apprendimento?. Numero di risposte: 57 risposte."/>
          <p:cNvPicPr preferRelativeResize="0"/>
          <p:nvPr/>
        </p:nvPicPr>
        <p:blipFill>
          <a:blip r:embed="rId3">
            <a:alphaModFix/>
          </a:blip>
          <a:stretch>
            <a:fillRect/>
          </a:stretch>
        </p:blipFill>
        <p:spPr>
          <a:xfrm>
            <a:off x="539963" y="744739"/>
            <a:ext cx="8064074" cy="365402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43"/>
          <p:cNvSpPr txBox="1">
            <a:spLocks noGrp="1"/>
          </p:cNvSpPr>
          <p:nvPr>
            <p:ph type="title"/>
          </p:nvPr>
        </p:nvSpPr>
        <p:spPr>
          <a:xfrm>
            <a:off x="719675" y="376725"/>
            <a:ext cx="1647300" cy="377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sz="1400" b="1">
                <a:solidFill>
                  <a:srgbClr val="202124"/>
                </a:solidFill>
                <a:highlight>
                  <a:srgbClr val="FFFFFF"/>
                </a:highlight>
                <a:latin typeface="Times New Roman"/>
                <a:ea typeface="Times New Roman"/>
                <a:cs typeface="Times New Roman"/>
                <a:sym typeface="Times New Roman"/>
              </a:rPr>
              <a:t>Se sì, quali?</a:t>
            </a:r>
            <a:endParaRPr sz="1400" b="1">
              <a:solidFill>
                <a:srgbClr val="202124"/>
              </a:solidFill>
              <a:highlight>
                <a:srgbClr val="FFFFFF"/>
              </a:highlight>
              <a:latin typeface="Times New Roman"/>
              <a:ea typeface="Times New Roman"/>
              <a:cs typeface="Times New Roman"/>
              <a:sym typeface="Times New Roman"/>
            </a:endParaRPr>
          </a:p>
          <a:p>
            <a:pPr marL="0" lvl="0" indent="0" algn="l" rtl="0">
              <a:spcBef>
                <a:spcPts val="0"/>
              </a:spcBef>
              <a:spcAft>
                <a:spcPts val="0"/>
              </a:spcAft>
              <a:buNone/>
            </a:pPr>
            <a:r>
              <a:rPr lang="it" sz="1400">
                <a:solidFill>
                  <a:srgbClr val="202124"/>
                </a:solidFill>
                <a:highlight>
                  <a:srgbClr val="FFFFFF"/>
                </a:highlight>
                <a:latin typeface="Times New Roman"/>
                <a:ea typeface="Times New Roman"/>
                <a:cs typeface="Times New Roman"/>
                <a:sym typeface="Times New Roman"/>
              </a:rPr>
              <a:t>27 risposte</a:t>
            </a:r>
            <a:endParaRPr sz="1400">
              <a:solidFill>
                <a:srgbClr val="202124"/>
              </a:solidFill>
              <a:highlight>
                <a:srgbClr val="FFFFFF"/>
              </a:highlight>
              <a:latin typeface="Times New Roman"/>
              <a:ea typeface="Times New Roman"/>
              <a:cs typeface="Times New Roman"/>
              <a:sym typeface="Times New Roman"/>
            </a:endParaRPr>
          </a:p>
        </p:txBody>
      </p:sp>
      <p:sp>
        <p:nvSpPr>
          <p:cNvPr id="288" name="Google Shape;288;p43"/>
          <p:cNvSpPr txBox="1"/>
          <p:nvPr/>
        </p:nvSpPr>
        <p:spPr>
          <a:xfrm>
            <a:off x="508350" y="682775"/>
            <a:ext cx="8127300" cy="3991800"/>
          </a:xfrm>
          <a:prstGeom prst="rect">
            <a:avLst/>
          </a:prstGeom>
          <a:noFill/>
          <a:ln>
            <a:noFill/>
          </a:ln>
        </p:spPr>
        <p:txBody>
          <a:bodyPr spcFirstLastPara="1" wrap="square" lIns="91425" tIns="91425" rIns="91425" bIns="91425" anchor="t" anchorCtr="0">
            <a:noAutofit/>
          </a:bodyPr>
          <a:lstStyle/>
          <a:p>
            <a:pPr marL="457200" lvl="0" indent="-311150" algn="l" rtl="0">
              <a:lnSpc>
                <a:spcPct val="115000"/>
              </a:lnSpc>
              <a:spcBef>
                <a:spcPts val="1200"/>
              </a:spcBef>
              <a:spcAft>
                <a:spcPts val="0"/>
              </a:spcAft>
              <a:buSzPts val="1300"/>
              <a:buFont typeface="Times New Roman"/>
              <a:buChar char="❏"/>
            </a:pPr>
            <a:r>
              <a:rPr lang="it" sz="1300">
                <a:latin typeface="Times New Roman"/>
                <a:ea typeface="Times New Roman"/>
                <a:cs typeface="Times New Roman"/>
                <a:sym typeface="Times New Roman"/>
              </a:rPr>
              <a:t>creata classe virtuale con l'alunno e l'insegnate di sostegno in modo da poter condividere materiali ed attività e di rimanere in contatto in qualsiasi momento</a:t>
            </a:r>
            <a:endParaRPr sz="1300">
              <a:latin typeface="Times New Roman"/>
              <a:ea typeface="Times New Roman"/>
              <a:cs typeface="Times New Roman"/>
              <a:sym typeface="Times New Roman"/>
            </a:endParaRPr>
          </a:p>
          <a:p>
            <a:pPr marL="457200" lvl="0" indent="-311150" algn="l" rtl="0">
              <a:lnSpc>
                <a:spcPct val="115000"/>
              </a:lnSpc>
              <a:spcBef>
                <a:spcPts val="0"/>
              </a:spcBef>
              <a:spcAft>
                <a:spcPts val="0"/>
              </a:spcAft>
              <a:buSzPts val="1300"/>
              <a:buFont typeface="Times New Roman"/>
              <a:buChar char="❏"/>
            </a:pPr>
            <a:r>
              <a:rPr lang="it" sz="1300">
                <a:latin typeface="Times New Roman"/>
                <a:ea typeface="Times New Roman"/>
                <a:cs typeface="Times New Roman"/>
                <a:sym typeface="Times New Roman"/>
              </a:rPr>
              <a:t>PPP e Mappe Concettuali</a:t>
            </a:r>
            <a:endParaRPr sz="1300">
              <a:latin typeface="Times New Roman"/>
              <a:ea typeface="Times New Roman"/>
              <a:cs typeface="Times New Roman"/>
              <a:sym typeface="Times New Roman"/>
            </a:endParaRPr>
          </a:p>
          <a:p>
            <a:pPr marL="457200" lvl="0" indent="-311150" algn="l" rtl="0">
              <a:lnSpc>
                <a:spcPct val="115000"/>
              </a:lnSpc>
              <a:spcBef>
                <a:spcPts val="0"/>
              </a:spcBef>
              <a:spcAft>
                <a:spcPts val="0"/>
              </a:spcAft>
              <a:buSzPts val="1300"/>
              <a:buFont typeface="Times New Roman"/>
              <a:buChar char="❏"/>
            </a:pPr>
            <a:r>
              <a:rPr lang="it" sz="1300">
                <a:latin typeface="Times New Roman"/>
                <a:ea typeface="Times New Roman"/>
                <a:cs typeface="Times New Roman"/>
                <a:sym typeface="Times New Roman"/>
              </a:rPr>
              <a:t>lezioni on line e compiti semplificati</a:t>
            </a:r>
            <a:endParaRPr sz="1300">
              <a:latin typeface="Times New Roman"/>
              <a:ea typeface="Times New Roman"/>
              <a:cs typeface="Times New Roman"/>
              <a:sym typeface="Times New Roman"/>
            </a:endParaRPr>
          </a:p>
          <a:p>
            <a:pPr marL="457200" lvl="0" indent="-311150" algn="l" rtl="0">
              <a:lnSpc>
                <a:spcPct val="115000"/>
              </a:lnSpc>
              <a:spcBef>
                <a:spcPts val="0"/>
              </a:spcBef>
              <a:spcAft>
                <a:spcPts val="0"/>
              </a:spcAft>
              <a:buSzPts val="1300"/>
              <a:buFont typeface="Times New Roman"/>
              <a:buChar char="❏"/>
            </a:pPr>
            <a:r>
              <a:rPr lang="it" sz="1300">
                <a:latin typeface="Times New Roman"/>
                <a:ea typeface="Times New Roman"/>
                <a:cs typeface="Times New Roman"/>
                <a:sym typeface="Times New Roman"/>
              </a:rPr>
              <a:t>attivita' semplificate,tempi di consegna programmati,scelta sul modo a loro piu' consono di consegne compiti</a:t>
            </a:r>
            <a:endParaRPr sz="1300">
              <a:latin typeface="Times New Roman"/>
              <a:ea typeface="Times New Roman"/>
              <a:cs typeface="Times New Roman"/>
              <a:sym typeface="Times New Roman"/>
            </a:endParaRPr>
          </a:p>
          <a:p>
            <a:pPr marL="457200" lvl="0" indent="-311150" algn="l" rtl="0">
              <a:lnSpc>
                <a:spcPct val="115000"/>
              </a:lnSpc>
              <a:spcBef>
                <a:spcPts val="0"/>
              </a:spcBef>
              <a:spcAft>
                <a:spcPts val="0"/>
              </a:spcAft>
              <a:buSzPts val="1300"/>
              <a:buFont typeface="Times New Roman"/>
              <a:buChar char="❏"/>
            </a:pPr>
            <a:r>
              <a:rPr lang="it" sz="1300">
                <a:latin typeface="Times New Roman"/>
                <a:ea typeface="Times New Roman"/>
                <a:cs typeface="Times New Roman"/>
                <a:sym typeface="Times New Roman"/>
              </a:rPr>
              <a:t>Videolezioni, usufruibili anche da chi non ha DSA.</a:t>
            </a:r>
            <a:endParaRPr sz="1300">
              <a:latin typeface="Times New Roman"/>
              <a:ea typeface="Times New Roman"/>
              <a:cs typeface="Times New Roman"/>
              <a:sym typeface="Times New Roman"/>
            </a:endParaRPr>
          </a:p>
          <a:p>
            <a:pPr marL="457200" lvl="0" indent="-311150" algn="l" rtl="0">
              <a:lnSpc>
                <a:spcPct val="115000"/>
              </a:lnSpc>
              <a:spcBef>
                <a:spcPts val="0"/>
              </a:spcBef>
              <a:spcAft>
                <a:spcPts val="0"/>
              </a:spcAft>
              <a:buSzPts val="1300"/>
              <a:buFont typeface="Times New Roman"/>
              <a:buChar char="❏"/>
            </a:pPr>
            <a:r>
              <a:rPr lang="it" sz="1300">
                <a:latin typeface="Times New Roman"/>
                <a:ea typeface="Times New Roman"/>
                <a:cs typeface="Times New Roman"/>
                <a:sym typeface="Times New Roman"/>
              </a:rPr>
              <a:t>Attraverso mappe concettuali che riportano gli obiettivi minimi.</a:t>
            </a:r>
            <a:endParaRPr sz="1300">
              <a:latin typeface="Times New Roman"/>
              <a:ea typeface="Times New Roman"/>
              <a:cs typeface="Times New Roman"/>
              <a:sym typeface="Times New Roman"/>
            </a:endParaRPr>
          </a:p>
          <a:p>
            <a:pPr marL="457200" lvl="0" indent="-311150" algn="l" rtl="0">
              <a:lnSpc>
                <a:spcPct val="115000"/>
              </a:lnSpc>
              <a:spcBef>
                <a:spcPts val="0"/>
              </a:spcBef>
              <a:spcAft>
                <a:spcPts val="0"/>
              </a:spcAft>
              <a:buSzPts val="1300"/>
              <a:buFont typeface="Times New Roman"/>
              <a:buChar char="❏"/>
            </a:pPr>
            <a:r>
              <a:rPr lang="it" sz="1300">
                <a:latin typeface="Times New Roman"/>
                <a:ea typeface="Times New Roman"/>
                <a:cs typeface="Times New Roman"/>
                <a:sym typeface="Times New Roman"/>
              </a:rPr>
              <a:t>Materiale semplificato, lunghi tempi di consegna</a:t>
            </a:r>
            <a:endParaRPr sz="1300">
              <a:latin typeface="Times New Roman"/>
              <a:ea typeface="Times New Roman"/>
              <a:cs typeface="Times New Roman"/>
              <a:sym typeface="Times New Roman"/>
            </a:endParaRPr>
          </a:p>
          <a:p>
            <a:pPr marL="457200" lvl="0" indent="-311150" algn="l" rtl="0">
              <a:lnSpc>
                <a:spcPct val="115000"/>
              </a:lnSpc>
              <a:spcBef>
                <a:spcPts val="0"/>
              </a:spcBef>
              <a:spcAft>
                <a:spcPts val="0"/>
              </a:spcAft>
              <a:buSzPts val="1300"/>
              <a:buFont typeface="Times New Roman"/>
              <a:buChar char="❏"/>
            </a:pPr>
            <a:r>
              <a:rPr lang="it" sz="1300">
                <a:latin typeface="Times New Roman"/>
                <a:ea typeface="Times New Roman"/>
                <a:cs typeface="Times New Roman"/>
                <a:sym typeface="Times New Roman"/>
              </a:rPr>
              <a:t>Schede operative personalizzate in base alle necessità degli studenti.</a:t>
            </a:r>
            <a:endParaRPr sz="1300">
              <a:latin typeface="Times New Roman"/>
              <a:ea typeface="Times New Roman"/>
              <a:cs typeface="Times New Roman"/>
              <a:sym typeface="Times New Roman"/>
            </a:endParaRPr>
          </a:p>
          <a:p>
            <a:pPr marL="457200" lvl="0" indent="-311150" algn="l" rtl="0">
              <a:lnSpc>
                <a:spcPct val="115000"/>
              </a:lnSpc>
              <a:spcBef>
                <a:spcPts val="0"/>
              </a:spcBef>
              <a:spcAft>
                <a:spcPts val="0"/>
              </a:spcAft>
              <a:buSzPts val="1300"/>
              <a:buFont typeface="Times New Roman"/>
              <a:buChar char="❏"/>
            </a:pPr>
            <a:r>
              <a:rPr lang="it" sz="1300">
                <a:latin typeface="Times New Roman"/>
                <a:ea typeface="Times New Roman"/>
                <a:cs typeface="Times New Roman"/>
                <a:sym typeface="Times New Roman"/>
              </a:rPr>
              <a:t>schemi e materiali riassuntivi via wap e spiegazione personalizzata in videochiamata wap con partecipazione di almeno un compagno</a:t>
            </a:r>
            <a:endParaRPr sz="1300">
              <a:latin typeface="Times New Roman"/>
              <a:ea typeface="Times New Roman"/>
              <a:cs typeface="Times New Roman"/>
              <a:sym typeface="Times New Roman"/>
            </a:endParaRPr>
          </a:p>
          <a:p>
            <a:pPr marL="457200" lvl="0" indent="-311150" algn="l" rtl="0">
              <a:lnSpc>
                <a:spcPct val="115000"/>
              </a:lnSpc>
              <a:spcBef>
                <a:spcPts val="0"/>
              </a:spcBef>
              <a:spcAft>
                <a:spcPts val="0"/>
              </a:spcAft>
              <a:buSzPts val="1300"/>
              <a:buFont typeface="Times New Roman"/>
              <a:buChar char="❏"/>
            </a:pPr>
            <a:r>
              <a:rPr lang="it" sz="1300">
                <a:latin typeface="Times New Roman"/>
                <a:ea typeface="Times New Roman"/>
                <a:cs typeface="Times New Roman"/>
                <a:sym typeface="Times New Roman"/>
              </a:rPr>
              <a:t>Presentazioni in ppt</a:t>
            </a:r>
            <a:endParaRPr sz="1300">
              <a:latin typeface="Times New Roman"/>
              <a:ea typeface="Times New Roman"/>
              <a:cs typeface="Times New Roman"/>
              <a:sym typeface="Times New Roman"/>
            </a:endParaRPr>
          </a:p>
          <a:p>
            <a:pPr marL="457200" lvl="0" indent="-311150" algn="l" rtl="0">
              <a:lnSpc>
                <a:spcPct val="115000"/>
              </a:lnSpc>
              <a:spcBef>
                <a:spcPts val="0"/>
              </a:spcBef>
              <a:spcAft>
                <a:spcPts val="0"/>
              </a:spcAft>
              <a:buSzPts val="1300"/>
              <a:buFont typeface="Times New Roman"/>
              <a:buChar char="❏"/>
            </a:pPr>
            <a:r>
              <a:rPr lang="it" sz="1300">
                <a:latin typeface="Times New Roman"/>
                <a:ea typeface="Times New Roman"/>
                <a:cs typeface="Times New Roman"/>
                <a:sym typeface="Times New Roman"/>
              </a:rPr>
              <a:t>nell'ottica della personalizzazione degli apprendimenti, sono state proposte prove semplificate che hanno ottenuto svolgimento puntuale ed esaustivo</a:t>
            </a:r>
            <a:endParaRPr sz="1300">
              <a:latin typeface="Times New Roman"/>
              <a:ea typeface="Times New Roman"/>
              <a:cs typeface="Times New Roman"/>
              <a:sym typeface="Times New Roman"/>
            </a:endParaRPr>
          </a:p>
          <a:p>
            <a:pPr marL="457200" lvl="0" indent="-311150" algn="l" rtl="0">
              <a:lnSpc>
                <a:spcPct val="115000"/>
              </a:lnSpc>
              <a:spcBef>
                <a:spcPts val="0"/>
              </a:spcBef>
              <a:spcAft>
                <a:spcPts val="0"/>
              </a:spcAft>
              <a:buSzPts val="1300"/>
              <a:buFont typeface="Times New Roman"/>
              <a:buChar char="❏"/>
            </a:pPr>
            <a:r>
              <a:rPr lang="it" sz="1300">
                <a:latin typeface="Times New Roman"/>
                <a:ea typeface="Times New Roman"/>
                <a:cs typeface="Times New Roman"/>
                <a:sym typeface="Times New Roman"/>
              </a:rPr>
              <a:t>Filmati link e immagini</a:t>
            </a:r>
            <a:endParaRPr sz="1300">
              <a:latin typeface="Times New Roman"/>
              <a:ea typeface="Times New Roman"/>
              <a:cs typeface="Times New Roman"/>
              <a:sym typeface="Times New Roman"/>
            </a:endParaRPr>
          </a:p>
          <a:p>
            <a:pPr marL="457200" lvl="0" indent="-311150" algn="l" rtl="0">
              <a:lnSpc>
                <a:spcPct val="115000"/>
              </a:lnSpc>
              <a:spcBef>
                <a:spcPts val="0"/>
              </a:spcBef>
              <a:spcAft>
                <a:spcPts val="0"/>
              </a:spcAft>
              <a:buSzPts val="1300"/>
              <a:buFont typeface="Times New Roman"/>
              <a:buChar char="❏"/>
            </a:pPr>
            <a:r>
              <a:rPr lang="it" sz="1300">
                <a:latin typeface="Times New Roman"/>
                <a:ea typeface="Times New Roman"/>
                <a:cs typeface="Times New Roman"/>
                <a:sym typeface="Times New Roman"/>
              </a:rPr>
              <a:t>Ricerche e studio pilotato</a:t>
            </a:r>
            <a:endParaRPr sz="1300">
              <a:latin typeface="Times New Roman"/>
              <a:ea typeface="Times New Roman"/>
              <a:cs typeface="Times New Roman"/>
              <a:sym typeface="Times New Roman"/>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Google Shape;293;p44"/>
          <p:cNvSpPr txBox="1"/>
          <p:nvPr/>
        </p:nvSpPr>
        <p:spPr>
          <a:xfrm>
            <a:off x="572250" y="464700"/>
            <a:ext cx="7999500" cy="4214100"/>
          </a:xfrm>
          <a:prstGeom prst="rect">
            <a:avLst/>
          </a:prstGeom>
          <a:noFill/>
          <a:ln>
            <a:noFill/>
          </a:ln>
        </p:spPr>
        <p:txBody>
          <a:bodyPr spcFirstLastPara="1" wrap="square" lIns="91425" tIns="91425" rIns="91425" bIns="91425" anchor="t" anchorCtr="0">
            <a:noAutofit/>
          </a:bodyPr>
          <a:lstStyle/>
          <a:p>
            <a:pPr marL="457200" lvl="0" indent="-311150" algn="l" rtl="0">
              <a:lnSpc>
                <a:spcPct val="115000"/>
              </a:lnSpc>
              <a:spcBef>
                <a:spcPts val="1200"/>
              </a:spcBef>
              <a:spcAft>
                <a:spcPts val="0"/>
              </a:spcAft>
              <a:buSzPts val="1300"/>
              <a:buChar char="❏"/>
            </a:pPr>
            <a:r>
              <a:rPr lang="it" sz="1300">
                <a:latin typeface="Times New Roman"/>
                <a:ea typeface="Times New Roman"/>
                <a:cs typeface="Times New Roman"/>
                <a:sym typeface="Times New Roman"/>
              </a:rPr>
              <a:t>semplificazione dei test, valutazione ad hoc</a:t>
            </a:r>
            <a:endParaRPr sz="1300">
              <a:latin typeface="Times New Roman"/>
              <a:ea typeface="Times New Roman"/>
              <a:cs typeface="Times New Roman"/>
              <a:sym typeface="Times New Roman"/>
            </a:endParaRPr>
          </a:p>
          <a:p>
            <a:pPr marL="457200" lvl="0" indent="-311150" algn="l" rtl="0">
              <a:lnSpc>
                <a:spcPct val="115000"/>
              </a:lnSpc>
              <a:spcBef>
                <a:spcPts val="0"/>
              </a:spcBef>
              <a:spcAft>
                <a:spcPts val="0"/>
              </a:spcAft>
              <a:buSzPts val="1300"/>
              <a:buFont typeface="Times New Roman"/>
              <a:buChar char="❏"/>
            </a:pPr>
            <a:r>
              <a:rPr lang="it" sz="1300">
                <a:latin typeface="Times New Roman"/>
                <a:ea typeface="Times New Roman"/>
                <a:cs typeface="Times New Roman"/>
                <a:sym typeface="Times New Roman"/>
              </a:rPr>
              <a:t>Materiale pdf supportate dal docente di sostegno,</a:t>
            </a:r>
            <a:endParaRPr sz="1300">
              <a:latin typeface="Times New Roman"/>
              <a:ea typeface="Times New Roman"/>
              <a:cs typeface="Times New Roman"/>
              <a:sym typeface="Times New Roman"/>
            </a:endParaRPr>
          </a:p>
          <a:p>
            <a:pPr marL="457200" lvl="0" indent="-311150" algn="l" rtl="0">
              <a:lnSpc>
                <a:spcPct val="115000"/>
              </a:lnSpc>
              <a:spcBef>
                <a:spcPts val="0"/>
              </a:spcBef>
              <a:spcAft>
                <a:spcPts val="0"/>
              </a:spcAft>
              <a:buSzPts val="1300"/>
              <a:buFont typeface="Times New Roman"/>
              <a:buChar char="❏"/>
            </a:pPr>
            <a:r>
              <a:rPr lang="it" sz="1300">
                <a:latin typeface="Times New Roman"/>
                <a:ea typeface="Times New Roman"/>
                <a:cs typeface="Times New Roman"/>
                <a:sym typeface="Times New Roman"/>
              </a:rPr>
              <a:t>Valutazione orale per gli alunni dislessici e disgrafici</a:t>
            </a:r>
            <a:endParaRPr sz="1300">
              <a:latin typeface="Times New Roman"/>
              <a:ea typeface="Times New Roman"/>
              <a:cs typeface="Times New Roman"/>
              <a:sym typeface="Times New Roman"/>
            </a:endParaRPr>
          </a:p>
          <a:p>
            <a:pPr marL="457200" lvl="0" indent="-311150" algn="l" rtl="0">
              <a:lnSpc>
                <a:spcPct val="115000"/>
              </a:lnSpc>
              <a:spcBef>
                <a:spcPts val="0"/>
              </a:spcBef>
              <a:spcAft>
                <a:spcPts val="0"/>
              </a:spcAft>
              <a:buSzPts val="1300"/>
              <a:buFont typeface="Times New Roman"/>
              <a:buChar char="❏"/>
            </a:pPr>
            <a:r>
              <a:rPr lang="it" sz="1300">
                <a:latin typeface="Times New Roman"/>
                <a:ea typeface="Times New Roman"/>
                <a:cs typeface="Times New Roman"/>
                <a:sym typeface="Times New Roman"/>
              </a:rPr>
              <a:t>Misure dispensative è compensative</a:t>
            </a:r>
            <a:endParaRPr sz="1300">
              <a:latin typeface="Times New Roman"/>
              <a:ea typeface="Times New Roman"/>
              <a:cs typeface="Times New Roman"/>
              <a:sym typeface="Times New Roman"/>
            </a:endParaRPr>
          </a:p>
          <a:p>
            <a:pPr marL="457200" lvl="0" indent="-311150" algn="l" rtl="0">
              <a:lnSpc>
                <a:spcPct val="115000"/>
              </a:lnSpc>
              <a:spcBef>
                <a:spcPts val="0"/>
              </a:spcBef>
              <a:spcAft>
                <a:spcPts val="0"/>
              </a:spcAft>
              <a:buSzPts val="1300"/>
              <a:buFont typeface="Times New Roman"/>
              <a:buChar char="❏"/>
            </a:pPr>
            <a:r>
              <a:rPr lang="it" sz="1300">
                <a:latin typeface="Times New Roman"/>
                <a:ea typeface="Times New Roman"/>
                <a:cs typeface="Times New Roman"/>
                <a:sym typeface="Times New Roman"/>
              </a:rPr>
              <a:t>Videolezioni con presentazioni/ laboratorio e solo verifiche orali per dislessico/ disgrafico</a:t>
            </a:r>
            <a:endParaRPr sz="1300">
              <a:latin typeface="Times New Roman"/>
              <a:ea typeface="Times New Roman"/>
              <a:cs typeface="Times New Roman"/>
              <a:sym typeface="Times New Roman"/>
            </a:endParaRPr>
          </a:p>
          <a:p>
            <a:pPr marL="457200" lvl="0" indent="-311150" algn="l" rtl="0">
              <a:lnSpc>
                <a:spcPct val="115000"/>
              </a:lnSpc>
              <a:spcBef>
                <a:spcPts val="0"/>
              </a:spcBef>
              <a:spcAft>
                <a:spcPts val="0"/>
              </a:spcAft>
              <a:buSzPts val="1300"/>
              <a:buFont typeface="Times New Roman"/>
              <a:buChar char="❏"/>
            </a:pPr>
            <a:r>
              <a:rPr lang="it" sz="1300">
                <a:latin typeface="Times New Roman"/>
                <a:ea typeface="Times New Roman"/>
                <a:cs typeface="Times New Roman"/>
                <a:sym typeface="Times New Roman"/>
              </a:rPr>
              <a:t>E' stato necessario in particolar modo per quanto concerne le materie di FISICA, CHIMICA e DIRITTO.</a:t>
            </a:r>
            <a:endParaRPr sz="1300">
              <a:latin typeface="Times New Roman"/>
              <a:ea typeface="Times New Roman"/>
              <a:cs typeface="Times New Roman"/>
              <a:sym typeface="Times New Roman"/>
            </a:endParaRPr>
          </a:p>
          <a:p>
            <a:pPr marL="457200" lvl="0" indent="-311150" algn="l" rtl="0">
              <a:lnSpc>
                <a:spcPct val="115000"/>
              </a:lnSpc>
              <a:spcBef>
                <a:spcPts val="0"/>
              </a:spcBef>
              <a:spcAft>
                <a:spcPts val="0"/>
              </a:spcAft>
              <a:buSzPts val="1300"/>
              <a:buFont typeface="Times New Roman"/>
              <a:buChar char="❏"/>
            </a:pPr>
            <a:r>
              <a:rPr lang="it" sz="1300">
                <a:latin typeface="Times New Roman"/>
                <a:ea typeface="Times New Roman"/>
                <a:cs typeface="Times New Roman"/>
                <a:sym typeface="Times New Roman"/>
              </a:rPr>
              <a:t>Schede di lavoro semplificate, mappe concettuali</a:t>
            </a:r>
            <a:endParaRPr sz="1300">
              <a:latin typeface="Times New Roman"/>
              <a:ea typeface="Times New Roman"/>
              <a:cs typeface="Times New Roman"/>
              <a:sym typeface="Times New Roman"/>
            </a:endParaRPr>
          </a:p>
          <a:p>
            <a:pPr marL="457200" lvl="0" indent="-311150" algn="l" rtl="0">
              <a:lnSpc>
                <a:spcPct val="115000"/>
              </a:lnSpc>
              <a:spcBef>
                <a:spcPts val="0"/>
              </a:spcBef>
              <a:spcAft>
                <a:spcPts val="0"/>
              </a:spcAft>
              <a:buSzPts val="1300"/>
              <a:buFont typeface="Times New Roman"/>
              <a:buChar char="❏"/>
            </a:pPr>
            <a:r>
              <a:rPr lang="it" sz="1300">
                <a:latin typeface="Times New Roman"/>
                <a:ea typeface="Times New Roman"/>
                <a:cs typeface="Times New Roman"/>
                <a:sym typeface="Times New Roman"/>
              </a:rPr>
              <a:t>videolezioni dedicate, compiti semplificati</a:t>
            </a:r>
            <a:endParaRPr sz="1300">
              <a:latin typeface="Times New Roman"/>
              <a:ea typeface="Times New Roman"/>
              <a:cs typeface="Times New Roman"/>
              <a:sym typeface="Times New Roman"/>
            </a:endParaRPr>
          </a:p>
          <a:p>
            <a:pPr marL="457200" lvl="0" indent="-311150" algn="l" rtl="0">
              <a:lnSpc>
                <a:spcPct val="115000"/>
              </a:lnSpc>
              <a:spcBef>
                <a:spcPts val="0"/>
              </a:spcBef>
              <a:spcAft>
                <a:spcPts val="0"/>
              </a:spcAft>
              <a:buSzPts val="1300"/>
              <a:buFont typeface="Times New Roman"/>
              <a:buChar char="❏"/>
            </a:pPr>
            <a:r>
              <a:rPr lang="it" sz="1300">
                <a:latin typeface="Times New Roman"/>
                <a:ea typeface="Times New Roman"/>
                <a:cs typeface="Times New Roman"/>
                <a:sym typeface="Times New Roman"/>
              </a:rPr>
              <a:t>Tempi di consegna maggiori</a:t>
            </a:r>
            <a:endParaRPr sz="1300">
              <a:latin typeface="Times New Roman"/>
              <a:ea typeface="Times New Roman"/>
              <a:cs typeface="Times New Roman"/>
              <a:sym typeface="Times New Roman"/>
            </a:endParaRPr>
          </a:p>
          <a:p>
            <a:pPr marL="457200" lvl="0" indent="-311150" algn="l" rtl="0">
              <a:lnSpc>
                <a:spcPct val="115000"/>
              </a:lnSpc>
              <a:spcBef>
                <a:spcPts val="0"/>
              </a:spcBef>
              <a:spcAft>
                <a:spcPts val="0"/>
              </a:spcAft>
              <a:buSzPts val="1300"/>
              <a:buFont typeface="Times New Roman"/>
              <a:buChar char="❏"/>
            </a:pPr>
            <a:r>
              <a:rPr lang="it" sz="1300">
                <a:latin typeface="Times New Roman"/>
                <a:ea typeface="Times New Roman"/>
                <a:cs typeface="Times New Roman"/>
                <a:sym typeface="Times New Roman"/>
              </a:rPr>
              <a:t>Ho predisposto materiale e selezionato da internet video a crescente livello di difficoltà per consentire a tutti di seguire. Ho proposto video lezioni di ripetizione sollecitando l'interazione degli alunni, dichiarando anche la mia disponibilità ad essere contattata anche individualmente o da piccoli gruppi per rispondere a situazioni di difficoltà.</a:t>
            </a:r>
            <a:endParaRPr sz="1300">
              <a:latin typeface="Times New Roman"/>
              <a:ea typeface="Times New Roman"/>
              <a:cs typeface="Times New Roman"/>
              <a:sym typeface="Times New Roman"/>
            </a:endParaRPr>
          </a:p>
          <a:p>
            <a:pPr marL="457200" lvl="0" indent="-311150" algn="l" rtl="0">
              <a:lnSpc>
                <a:spcPct val="115000"/>
              </a:lnSpc>
              <a:spcBef>
                <a:spcPts val="0"/>
              </a:spcBef>
              <a:spcAft>
                <a:spcPts val="0"/>
              </a:spcAft>
              <a:buSzPts val="1300"/>
              <a:buFont typeface="Times New Roman"/>
              <a:buChar char="❏"/>
            </a:pPr>
            <a:r>
              <a:rPr lang="it" sz="1300">
                <a:latin typeface="Times New Roman"/>
                <a:ea typeface="Times New Roman"/>
                <a:cs typeface="Times New Roman"/>
                <a:sym typeface="Times New Roman"/>
              </a:rPr>
              <a:t>Mappe concettuali- appunti semplificati- contatti telefonici individualizzati</a:t>
            </a:r>
            <a:endParaRPr sz="1300">
              <a:latin typeface="Times New Roman"/>
              <a:ea typeface="Times New Roman"/>
              <a:cs typeface="Times New Roman"/>
              <a:sym typeface="Times New Roman"/>
            </a:endParaRPr>
          </a:p>
          <a:p>
            <a:pPr marL="457200" lvl="0" indent="-311150" algn="l" rtl="0">
              <a:lnSpc>
                <a:spcPct val="115000"/>
              </a:lnSpc>
              <a:spcBef>
                <a:spcPts val="0"/>
              </a:spcBef>
              <a:spcAft>
                <a:spcPts val="0"/>
              </a:spcAft>
              <a:buSzPts val="1300"/>
              <a:buFont typeface="Times New Roman"/>
              <a:buChar char="❏"/>
            </a:pPr>
            <a:r>
              <a:rPr lang="it" sz="1300">
                <a:latin typeface="Times New Roman"/>
                <a:ea typeface="Times New Roman"/>
                <a:cs typeface="Times New Roman"/>
                <a:sym typeface="Times New Roman"/>
              </a:rPr>
              <a:t>Materiali corrispondenti ai bisogni specifici dell' alunno</a:t>
            </a:r>
            <a:endParaRPr sz="1300">
              <a:latin typeface="Times New Roman"/>
              <a:ea typeface="Times New Roman"/>
              <a:cs typeface="Times New Roman"/>
              <a:sym typeface="Times New Roman"/>
            </a:endParaRPr>
          </a:p>
          <a:p>
            <a:pPr marL="457200" lvl="0" indent="-311150" algn="l" rtl="0">
              <a:lnSpc>
                <a:spcPct val="115000"/>
              </a:lnSpc>
              <a:spcBef>
                <a:spcPts val="0"/>
              </a:spcBef>
              <a:spcAft>
                <a:spcPts val="0"/>
              </a:spcAft>
              <a:buSzPts val="1300"/>
              <a:buFont typeface="Times New Roman"/>
              <a:buChar char="❏"/>
            </a:pPr>
            <a:r>
              <a:rPr lang="it" sz="1300">
                <a:latin typeface="Times New Roman"/>
                <a:ea typeface="Times New Roman"/>
                <a:cs typeface="Times New Roman"/>
                <a:sym typeface="Times New Roman"/>
              </a:rPr>
              <a:t>l’uso di di strumenti compensativi e dispensativi previsti nei pdp</a:t>
            </a:r>
            <a:endParaRPr sz="1300">
              <a:latin typeface="Times New Roman"/>
              <a:ea typeface="Times New Roman"/>
              <a:cs typeface="Times New Roman"/>
              <a:sym typeface="Times New Roman"/>
            </a:endParaRPr>
          </a:p>
          <a:p>
            <a:pPr marL="457200" lvl="0" indent="-311150" algn="l" rtl="0">
              <a:spcBef>
                <a:spcPts val="0"/>
              </a:spcBef>
              <a:spcAft>
                <a:spcPts val="0"/>
              </a:spcAft>
              <a:buSzPts val="1300"/>
              <a:buFont typeface="Times New Roman"/>
              <a:buChar char="❏"/>
            </a:pPr>
            <a:r>
              <a:rPr lang="it" sz="1300">
                <a:latin typeface="Times New Roman"/>
                <a:ea typeface="Times New Roman"/>
                <a:cs typeface="Times New Roman"/>
                <a:sym typeface="Times New Roman"/>
              </a:rPr>
              <a:t>Verifiche on line su weschool</a:t>
            </a:r>
            <a:endParaRPr sz="1600">
              <a:latin typeface="Times New Roman"/>
              <a:ea typeface="Times New Roman"/>
              <a:cs typeface="Times New Roman"/>
              <a:sym typeface="Times New Roman"/>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pic>
        <p:nvPicPr>
          <p:cNvPr id="298" name="Google Shape;298;p45" descr="Grafico delle risposte di Moduli. Titolo della domanda: Sono state predisposte attività o materiali per gli alunni BES non certificati?. Numero di risposte: 57 risposte."/>
          <p:cNvPicPr preferRelativeResize="0"/>
          <p:nvPr/>
        </p:nvPicPr>
        <p:blipFill>
          <a:blip r:embed="rId3">
            <a:alphaModFix/>
          </a:blip>
          <a:stretch>
            <a:fillRect/>
          </a:stretch>
        </p:blipFill>
        <p:spPr>
          <a:xfrm>
            <a:off x="571588" y="817275"/>
            <a:ext cx="8338126" cy="350895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46"/>
          <p:cNvSpPr txBox="1"/>
          <p:nvPr/>
        </p:nvSpPr>
        <p:spPr>
          <a:xfrm>
            <a:off x="1011850" y="298375"/>
            <a:ext cx="3000000" cy="397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it" b="1">
                <a:solidFill>
                  <a:srgbClr val="202124"/>
                </a:solidFill>
                <a:highlight>
                  <a:srgbClr val="FFFFFF"/>
                </a:highlight>
                <a:latin typeface="Times New Roman"/>
                <a:ea typeface="Times New Roman"/>
                <a:cs typeface="Times New Roman"/>
                <a:sym typeface="Times New Roman"/>
              </a:rPr>
              <a:t>Se sì, quali? </a:t>
            </a:r>
            <a:endParaRPr b="1">
              <a:solidFill>
                <a:srgbClr val="202124"/>
              </a:solidFill>
              <a:highlight>
                <a:srgbClr val="FFFFFF"/>
              </a:highlight>
              <a:latin typeface="Times New Roman"/>
              <a:ea typeface="Times New Roman"/>
              <a:cs typeface="Times New Roman"/>
              <a:sym typeface="Times New Roman"/>
            </a:endParaRPr>
          </a:p>
          <a:p>
            <a:pPr marL="0" lvl="0" indent="0" algn="l" rtl="0">
              <a:spcBef>
                <a:spcPts val="0"/>
              </a:spcBef>
              <a:spcAft>
                <a:spcPts val="0"/>
              </a:spcAft>
              <a:buNone/>
            </a:pPr>
            <a:r>
              <a:rPr lang="it" sz="1200">
                <a:solidFill>
                  <a:srgbClr val="202124"/>
                </a:solidFill>
                <a:highlight>
                  <a:srgbClr val="FFFFFF"/>
                </a:highlight>
                <a:latin typeface="Roboto"/>
                <a:ea typeface="Roboto"/>
                <a:cs typeface="Roboto"/>
                <a:sym typeface="Roboto"/>
              </a:rPr>
              <a:t>12 risposte</a:t>
            </a:r>
            <a:endParaRPr/>
          </a:p>
        </p:txBody>
      </p:sp>
      <p:sp>
        <p:nvSpPr>
          <p:cNvPr id="304" name="Google Shape;304;p46"/>
          <p:cNvSpPr txBox="1"/>
          <p:nvPr/>
        </p:nvSpPr>
        <p:spPr>
          <a:xfrm>
            <a:off x="341000" y="767300"/>
            <a:ext cx="8454000" cy="4035300"/>
          </a:xfrm>
          <a:prstGeom prst="rect">
            <a:avLst/>
          </a:prstGeom>
          <a:noFill/>
          <a:ln>
            <a:noFill/>
          </a:ln>
        </p:spPr>
        <p:txBody>
          <a:bodyPr spcFirstLastPara="1" wrap="square" lIns="91425" tIns="91425" rIns="91425" bIns="91425" anchor="t" anchorCtr="0">
            <a:noAutofit/>
          </a:bodyPr>
          <a:lstStyle/>
          <a:p>
            <a:pPr marL="457200" marR="101600" lvl="0" indent="-298450" algn="l" rtl="0">
              <a:lnSpc>
                <a:spcPct val="142857"/>
              </a:lnSpc>
              <a:spcBef>
                <a:spcPts val="300"/>
              </a:spcBef>
              <a:spcAft>
                <a:spcPts val="0"/>
              </a:spcAft>
              <a:buClr>
                <a:srgbClr val="202124"/>
              </a:buClr>
              <a:buSzPts val="1100"/>
              <a:buFont typeface="Times New Roman"/>
              <a:buChar char="➔"/>
            </a:pPr>
            <a:r>
              <a:rPr lang="it" sz="1100">
                <a:solidFill>
                  <a:srgbClr val="202124"/>
                </a:solidFill>
                <a:highlight>
                  <a:srgbClr val="F8F9FA"/>
                </a:highlight>
                <a:latin typeface="Times New Roman"/>
                <a:ea typeface="Times New Roman"/>
                <a:cs typeface="Times New Roman"/>
                <a:sym typeface="Times New Roman"/>
              </a:rPr>
              <a:t>Presentazioni ispirate ai contenuti essenziali</a:t>
            </a:r>
            <a:endParaRPr sz="1100">
              <a:solidFill>
                <a:srgbClr val="202124"/>
              </a:solidFill>
              <a:highlight>
                <a:srgbClr val="F8F9FA"/>
              </a:highlight>
              <a:latin typeface="Times New Roman"/>
              <a:ea typeface="Times New Roman"/>
              <a:cs typeface="Times New Roman"/>
              <a:sym typeface="Times New Roman"/>
            </a:endParaRPr>
          </a:p>
          <a:p>
            <a:pPr marL="457200" marR="101600" lvl="0" indent="-298450" algn="l" rtl="0">
              <a:lnSpc>
                <a:spcPct val="142857"/>
              </a:lnSpc>
              <a:spcBef>
                <a:spcPts val="0"/>
              </a:spcBef>
              <a:spcAft>
                <a:spcPts val="0"/>
              </a:spcAft>
              <a:buClr>
                <a:srgbClr val="202124"/>
              </a:buClr>
              <a:buSzPts val="1100"/>
              <a:buFont typeface="Times New Roman"/>
              <a:buChar char="➔"/>
            </a:pPr>
            <a:r>
              <a:rPr lang="it" sz="1100">
                <a:solidFill>
                  <a:srgbClr val="202124"/>
                </a:solidFill>
                <a:highlight>
                  <a:srgbClr val="F8F9FA"/>
                </a:highlight>
                <a:latin typeface="Times New Roman"/>
                <a:ea typeface="Times New Roman"/>
                <a:cs typeface="Times New Roman"/>
                <a:sym typeface="Times New Roman"/>
              </a:rPr>
              <a:t>lezioni on line e compiti semplificati</a:t>
            </a:r>
            <a:endParaRPr sz="1100">
              <a:solidFill>
                <a:srgbClr val="202124"/>
              </a:solidFill>
              <a:highlight>
                <a:srgbClr val="F8F9FA"/>
              </a:highlight>
              <a:latin typeface="Times New Roman"/>
              <a:ea typeface="Times New Roman"/>
              <a:cs typeface="Times New Roman"/>
              <a:sym typeface="Times New Roman"/>
            </a:endParaRPr>
          </a:p>
          <a:p>
            <a:pPr marL="457200" marR="101600" lvl="0" indent="-298450" algn="l" rtl="0">
              <a:lnSpc>
                <a:spcPct val="142857"/>
              </a:lnSpc>
              <a:spcBef>
                <a:spcPts val="0"/>
              </a:spcBef>
              <a:spcAft>
                <a:spcPts val="0"/>
              </a:spcAft>
              <a:buClr>
                <a:srgbClr val="202124"/>
              </a:buClr>
              <a:buSzPts val="1100"/>
              <a:buFont typeface="Times New Roman"/>
              <a:buChar char="➔"/>
            </a:pPr>
            <a:r>
              <a:rPr lang="it" sz="1100">
                <a:solidFill>
                  <a:srgbClr val="202124"/>
                </a:solidFill>
                <a:highlight>
                  <a:srgbClr val="F8F9FA"/>
                </a:highlight>
                <a:latin typeface="Times New Roman"/>
                <a:ea typeface="Times New Roman"/>
                <a:cs typeface="Times New Roman"/>
                <a:sym typeface="Times New Roman"/>
              </a:rPr>
              <a:t>Schede operative personalizzate in base alle necessità degli studenti.</a:t>
            </a:r>
            <a:endParaRPr sz="1100">
              <a:solidFill>
                <a:srgbClr val="202124"/>
              </a:solidFill>
              <a:highlight>
                <a:srgbClr val="F8F9FA"/>
              </a:highlight>
              <a:latin typeface="Times New Roman"/>
              <a:ea typeface="Times New Roman"/>
              <a:cs typeface="Times New Roman"/>
              <a:sym typeface="Times New Roman"/>
            </a:endParaRPr>
          </a:p>
          <a:p>
            <a:pPr marL="457200" marR="101600" lvl="0" indent="-298450" algn="l" rtl="0">
              <a:lnSpc>
                <a:spcPct val="142857"/>
              </a:lnSpc>
              <a:spcBef>
                <a:spcPts val="0"/>
              </a:spcBef>
              <a:spcAft>
                <a:spcPts val="0"/>
              </a:spcAft>
              <a:buClr>
                <a:srgbClr val="202124"/>
              </a:buClr>
              <a:buSzPts val="1100"/>
              <a:buFont typeface="Times New Roman"/>
              <a:buChar char="➔"/>
            </a:pPr>
            <a:r>
              <a:rPr lang="it" sz="1100">
                <a:solidFill>
                  <a:srgbClr val="202124"/>
                </a:solidFill>
                <a:highlight>
                  <a:srgbClr val="F8F9FA"/>
                </a:highlight>
                <a:latin typeface="Times New Roman"/>
                <a:ea typeface="Times New Roman"/>
                <a:cs typeface="Times New Roman"/>
                <a:sym typeface="Times New Roman"/>
              </a:rPr>
              <a:t>spiegazione semplificata/guidata.</a:t>
            </a:r>
            <a:endParaRPr sz="1100">
              <a:solidFill>
                <a:srgbClr val="202124"/>
              </a:solidFill>
              <a:highlight>
                <a:srgbClr val="F8F9FA"/>
              </a:highlight>
              <a:latin typeface="Times New Roman"/>
              <a:ea typeface="Times New Roman"/>
              <a:cs typeface="Times New Roman"/>
              <a:sym typeface="Times New Roman"/>
            </a:endParaRPr>
          </a:p>
          <a:p>
            <a:pPr marL="457200" marR="101600" lvl="0" indent="-298450" algn="l" rtl="0">
              <a:lnSpc>
                <a:spcPct val="142857"/>
              </a:lnSpc>
              <a:spcBef>
                <a:spcPts val="0"/>
              </a:spcBef>
              <a:spcAft>
                <a:spcPts val="0"/>
              </a:spcAft>
              <a:buClr>
                <a:srgbClr val="202124"/>
              </a:buClr>
              <a:buSzPts val="1100"/>
              <a:buFont typeface="Times New Roman"/>
              <a:buChar char="➔"/>
            </a:pPr>
            <a:r>
              <a:rPr lang="it" sz="1100">
                <a:solidFill>
                  <a:srgbClr val="202124"/>
                </a:solidFill>
                <a:highlight>
                  <a:srgbClr val="F8F9FA"/>
                </a:highlight>
                <a:latin typeface="Times New Roman"/>
                <a:ea typeface="Times New Roman"/>
                <a:cs typeface="Times New Roman"/>
                <a:sym typeface="Times New Roman"/>
              </a:rPr>
              <a:t>Presentazioni in ppt</a:t>
            </a:r>
            <a:endParaRPr sz="1100">
              <a:solidFill>
                <a:srgbClr val="202124"/>
              </a:solidFill>
              <a:highlight>
                <a:srgbClr val="F8F9FA"/>
              </a:highlight>
              <a:latin typeface="Times New Roman"/>
              <a:ea typeface="Times New Roman"/>
              <a:cs typeface="Times New Roman"/>
              <a:sym typeface="Times New Roman"/>
            </a:endParaRPr>
          </a:p>
          <a:p>
            <a:pPr marL="457200" marR="101600" lvl="0" indent="-298450" algn="l" rtl="0">
              <a:lnSpc>
                <a:spcPct val="142857"/>
              </a:lnSpc>
              <a:spcBef>
                <a:spcPts val="0"/>
              </a:spcBef>
              <a:spcAft>
                <a:spcPts val="0"/>
              </a:spcAft>
              <a:buClr>
                <a:srgbClr val="202124"/>
              </a:buClr>
              <a:buSzPts val="1100"/>
              <a:buFont typeface="Times New Roman"/>
              <a:buChar char="➔"/>
            </a:pPr>
            <a:r>
              <a:rPr lang="it" sz="1100">
                <a:solidFill>
                  <a:srgbClr val="202124"/>
                </a:solidFill>
                <a:highlight>
                  <a:srgbClr val="F8F9FA"/>
                </a:highlight>
                <a:latin typeface="Times New Roman"/>
                <a:ea typeface="Times New Roman"/>
                <a:cs typeface="Times New Roman"/>
                <a:sym typeface="Times New Roman"/>
              </a:rPr>
              <a:t>Sono state proposte esercitazioni personalizzate e semplificate, che tenessero conto delle difficoltà dei singoli. Si sottolinea come tale pratica rappresenti uno dei vantaggi della DaD, una piacevole scoperta da integrare anche in futuro alla didattica tradizionale.</a:t>
            </a:r>
            <a:endParaRPr sz="1100">
              <a:solidFill>
                <a:srgbClr val="202124"/>
              </a:solidFill>
              <a:highlight>
                <a:srgbClr val="F8F9FA"/>
              </a:highlight>
              <a:latin typeface="Times New Roman"/>
              <a:ea typeface="Times New Roman"/>
              <a:cs typeface="Times New Roman"/>
              <a:sym typeface="Times New Roman"/>
            </a:endParaRPr>
          </a:p>
          <a:p>
            <a:pPr marL="457200" marR="101600" lvl="0" indent="-298450" algn="l" rtl="0">
              <a:lnSpc>
                <a:spcPct val="142857"/>
              </a:lnSpc>
              <a:spcBef>
                <a:spcPts val="0"/>
              </a:spcBef>
              <a:spcAft>
                <a:spcPts val="0"/>
              </a:spcAft>
              <a:buClr>
                <a:srgbClr val="202124"/>
              </a:buClr>
              <a:buSzPts val="1100"/>
              <a:buFont typeface="Times New Roman"/>
              <a:buChar char="➔"/>
            </a:pPr>
            <a:r>
              <a:rPr lang="it" sz="1100">
                <a:solidFill>
                  <a:srgbClr val="202124"/>
                </a:solidFill>
                <a:highlight>
                  <a:srgbClr val="F8F9FA"/>
                </a:highlight>
                <a:latin typeface="Times New Roman"/>
                <a:ea typeface="Times New Roman"/>
                <a:cs typeface="Times New Roman"/>
                <a:sym typeface="Times New Roman"/>
              </a:rPr>
              <a:t>semplificazione dei test, valutazione ad hoc</a:t>
            </a:r>
            <a:endParaRPr sz="1100">
              <a:solidFill>
                <a:srgbClr val="202124"/>
              </a:solidFill>
              <a:highlight>
                <a:srgbClr val="F8F9FA"/>
              </a:highlight>
              <a:latin typeface="Times New Roman"/>
              <a:ea typeface="Times New Roman"/>
              <a:cs typeface="Times New Roman"/>
              <a:sym typeface="Times New Roman"/>
            </a:endParaRPr>
          </a:p>
          <a:p>
            <a:pPr marL="457200" marR="101600" lvl="0" indent="-298450" algn="l" rtl="0">
              <a:lnSpc>
                <a:spcPct val="142857"/>
              </a:lnSpc>
              <a:spcBef>
                <a:spcPts val="0"/>
              </a:spcBef>
              <a:spcAft>
                <a:spcPts val="0"/>
              </a:spcAft>
              <a:buClr>
                <a:srgbClr val="202124"/>
              </a:buClr>
              <a:buSzPts val="1100"/>
              <a:buFont typeface="Times New Roman"/>
              <a:buChar char="➔"/>
            </a:pPr>
            <a:r>
              <a:rPr lang="it" sz="1100">
                <a:solidFill>
                  <a:srgbClr val="202124"/>
                </a:solidFill>
                <a:highlight>
                  <a:srgbClr val="F8F9FA"/>
                </a:highlight>
                <a:latin typeface="Times New Roman"/>
                <a:ea typeface="Times New Roman"/>
                <a:cs typeface="Times New Roman"/>
                <a:sym typeface="Times New Roman"/>
              </a:rPr>
              <a:t>Programmazione ridotta</a:t>
            </a:r>
            <a:endParaRPr sz="1100">
              <a:solidFill>
                <a:srgbClr val="202124"/>
              </a:solidFill>
              <a:highlight>
                <a:srgbClr val="F8F9FA"/>
              </a:highlight>
              <a:latin typeface="Times New Roman"/>
              <a:ea typeface="Times New Roman"/>
              <a:cs typeface="Times New Roman"/>
              <a:sym typeface="Times New Roman"/>
            </a:endParaRPr>
          </a:p>
          <a:p>
            <a:pPr marL="457200" marR="101600" lvl="0" indent="-298450" algn="l" rtl="0">
              <a:lnSpc>
                <a:spcPct val="142857"/>
              </a:lnSpc>
              <a:spcBef>
                <a:spcPts val="0"/>
              </a:spcBef>
              <a:spcAft>
                <a:spcPts val="0"/>
              </a:spcAft>
              <a:buClr>
                <a:srgbClr val="202124"/>
              </a:buClr>
              <a:buSzPts val="1100"/>
              <a:buFont typeface="Times New Roman"/>
              <a:buChar char="➔"/>
            </a:pPr>
            <a:r>
              <a:rPr lang="it" sz="1100">
                <a:solidFill>
                  <a:srgbClr val="202124"/>
                </a:solidFill>
                <a:highlight>
                  <a:srgbClr val="F8F9FA"/>
                </a:highlight>
                <a:latin typeface="Times New Roman"/>
                <a:ea typeface="Times New Roman"/>
                <a:cs typeface="Times New Roman"/>
                <a:sym typeface="Times New Roman"/>
              </a:rPr>
              <a:t>Misure dispensative e compensative</a:t>
            </a:r>
            <a:endParaRPr sz="1100">
              <a:solidFill>
                <a:srgbClr val="202124"/>
              </a:solidFill>
              <a:highlight>
                <a:srgbClr val="F8F9FA"/>
              </a:highlight>
              <a:latin typeface="Times New Roman"/>
              <a:ea typeface="Times New Roman"/>
              <a:cs typeface="Times New Roman"/>
              <a:sym typeface="Times New Roman"/>
            </a:endParaRPr>
          </a:p>
          <a:p>
            <a:pPr marL="457200" marR="101600" lvl="0" indent="-298450" algn="l" rtl="0">
              <a:lnSpc>
                <a:spcPct val="142857"/>
              </a:lnSpc>
              <a:spcBef>
                <a:spcPts val="0"/>
              </a:spcBef>
              <a:spcAft>
                <a:spcPts val="0"/>
              </a:spcAft>
              <a:buClr>
                <a:srgbClr val="202124"/>
              </a:buClr>
              <a:buSzPts val="1100"/>
              <a:buFont typeface="Times New Roman"/>
              <a:buChar char="➔"/>
            </a:pPr>
            <a:r>
              <a:rPr lang="it" sz="1100">
                <a:solidFill>
                  <a:srgbClr val="202124"/>
                </a:solidFill>
                <a:highlight>
                  <a:srgbClr val="F8F9FA"/>
                </a:highlight>
                <a:latin typeface="Times New Roman"/>
                <a:ea typeface="Times New Roman"/>
                <a:cs typeface="Times New Roman"/>
                <a:sym typeface="Times New Roman"/>
              </a:rPr>
              <a:t>Ho predisposto materiale e selezionato da internet video a crescente livello di difficoltà per consentire a tutti di seguire. Ho proposto video lezioni di ripetizione sollecitando l'interazione degli alunni, dichiarando anche la mia disponibilità ad essere contattata anche individualmente o da piccoli gruppi per rispondere a situazioni di difficoltà.</a:t>
            </a:r>
            <a:endParaRPr sz="1100">
              <a:solidFill>
                <a:srgbClr val="202124"/>
              </a:solidFill>
              <a:highlight>
                <a:srgbClr val="F8F9FA"/>
              </a:highlight>
              <a:latin typeface="Times New Roman"/>
              <a:ea typeface="Times New Roman"/>
              <a:cs typeface="Times New Roman"/>
              <a:sym typeface="Times New Roman"/>
            </a:endParaRPr>
          </a:p>
          <a:p>
            <a:pPr marL="457200" marR="101600" lvl="0" indent="-298450" algn="l" rtl="0">
              <a:lnSpc>
                <a:spcPct val="142857"/>
              </a:lnSpc>
              <a:spcBef>
                <a:spcPts val="0"/>
              </a:spcBef>
              <a:spcAft>
                <a:spcPts val="0"/>
              </a:spcAft>
              <a:buClr>
                <a:srgbClr val="202124"/>
              </a:buClr>
              <a:buSzPts val="1100"/>
              <a:buFont typeface="Times New Roman"/>
              <a:buChar char="➔"/>
            </a:pPr>
            <a:r>
              <a:rPr lang="it" sz="1100">
                <a:solidFill>
                  <a:srgbClr val="202124"/>
                </a:solidFill>
                <a:highlight>
                  <a:srgbClr val="F8F9FA"/>
                </a:highlight>
                <a:latin typeface="Times New Roman"/>
                <a:ea typeface="Times New Roman"/>
                <a:cs typeface="Times New Roman"/>
                <a:sym typeface="Times New Roman"/>
              </a:rPr>
              <a:t>Mappe concettuali e prove strutturate semplificate ed inoltre sono stati segnalati, ai rispettivi coordinatori, i ragazzi che necessitano di strumentazione tecnologica, per una eventuale assegnazione, in comodato d'uso, di device da utilizzare per la D. A D.</a:t>
            </a:r>
            <a:endParaRPr sz="1100">
              <a:solidFill>
                <a:srgbClr val="202124"/>
              </a:solidFill>
              <a:highlight>
                <a:srgbClr val="F8F9FA"/>
              </a:highlight>
              <a:latin typeface="Times New Roman"/>
              <a:ea typeface="Times New Roman"/>
              <a:cs typeface="Times New Roman"/>
              <a:sym typeface="Times New Roman"/>
            </a:endParaRPr>
          </a:p>
          <a:p>
            <a:pPr marL="457200" marR="101600" lvl="0" indent="-298450" algn="l" rtl="0">
              <a:lnSpc>
                <a:spcPct val="142857"/>
              </a:lnSpc>
              <a:spcBef>
                <a:spcPts val="0"/>
              </a:spcBef>
              <a:spcAft>
                <a:spcPts val="0"/>
              </a:spcAft>
              <a:buClr>
                <a:srgbClr val="202124"/>
              </a:buClr>
              <a:buSzPts val="1100"/>
              <a:buFont typeface="Times New Roman"/>
              <a:buChar char="➔"/>
            </a:pPr>
            <a:r>
              <a:rPr lang="it" sz="1100">
                <a:solidFill>
                  <a:srgbClr val="202124"/>
                </a:solidFill>
                <a:highlight>
                  <a:srgbClr val="F8F9FA"/>
                </a:highlight>
                <a:latin typeface="Times New Roman"/>
                <a:ea typeface="Times New Roman"/>
                <a:cs typeface="Times New Roman"/>
                <a:sym typeface="Times New Roman"/>
              </a:rPr>
              <a:t>test di verifica su weschool</a:t>
            </a:r>
            <a:endParaRPr sz="1100">
              <a:solidFill>
                <a:srgbClr val="202124"/>
              </a:solidFill>
              <a:highlight>
                <a:srgbClr val="F8F9FA"/>
              </a:highlight>
              <a:latin typeface="Times New Roman"/>
              <a:ea typeface="Times New Roman"/>
              <a:cs typeface="Times New Roman"/>
              <a:sym typeface="Times New Roman"/>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pic>
        <p:nvPicPr>
          <p:cNvPr id="213" name="Google Shape;213;p29"/>
          <p:cNvPicPr preferRelativeResize="0"/>
          <p:nvPr/>
        </p:nvPicPr>
        <p:blipFill>
          <a:blip r:embed="rId3">
            <a:alphaModFix/>
          </a:blip>
          <a:stretch>
            <a:fillRect/>
          </a:stretch>
        </p:blipFill>
        <p:spPr>
          <a:xfrm>
            <a:off x="1913450" y="460300"/>
            <a:ext cx="5317100" cy="4320974"/>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47"/>
          <p:cNvSpPr txBox="1"/>
          <p:nvPr/>
        </p:nvSpPr>
        <p:spPr>
          <a:xfrm>
            <a:off x="1652400" y="433325"/>
            <a:ext cx="5839200" cy="5718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it" sz="2400" b="1">
                <a:highlight>
                  <a:srgbClr val="FFFFFF"/>
                </a:highlight>
                <a:latin typeface="Times New Roman"/>
                <a:ea typeface="Times New Roman"/>
                <a:cs typeface="Times New Roman"/>
                <a:sym typeface="Times New Roman"/>
              </a:rPr>
              <a:t>Insegnante tecnico pratico</a:t>
            </a:r>
            <a:endParaRPr sz="2400" b="1">
              <a:latin typeface="Times New Roman"/>
              <a:ea typeface="Times New Roman"/>
              <a:cs typeface="Times New Roman"/>
              <a:sym typeface="Times New Roman"/>
            </a:endParaRPr>
          </a:p>
        </p:txBody>
      </p:sp>
      <p:pic>
        <p:nvPicPr>
          <p:cNvPr id="310" name="Google Shape;310;p47" descr="Grafico delle risposte di Moduli. Titolo della domanda: Sono stato coinvolto dagli insegnanti di posto comune.. Numero di risposte: 15 risposte."/>
          <p:cNvPicPr preferRelativeResize="0"/>
          <p:nvPr/>
        </p:nvPicPr>
        <p:blipFill>
          <a:blip r:embed="rId3">
            <a:alphaModFix/>
          </a:blip>
          <a:stretch>
            <a:fillRect/>
          </a:stretch>
        </p:blipFill>
        <p:spPr>
          <a:xfrm>
            <a:off x="860413" y="1005125"/>
            <a:ext cx="7841630" cy="3724774"/>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pic>
        <p:nvPicPr>
          <p:cNvPr id="315" name="Google Shape;315;p48" descr="Grafico delle risposte di Moduli. Titolo della domanda: Sono state predisposte attività o materiali specifici per gli alunni con disabilità o con disturbi specifici di apprendimento o con bisogni educativi speciali?. Numero di risposte: 16 risposte."/>
          <p:cNvPicPr preferRelativeResize="0"/>
          <p:nvPr/>
        </p:nvPicPr>
        <p:blipFill>
          <a:blip r:embed="rId3">
            <a:alphaModFix/>
          </a:blip>
          <a:stretch>
            <a:fillRect/>
          </a:stretch>
        </p:blipFill>
        <p:spPr>
          <a:xfrm>
            <a:off x="514050" y="732988"/>
            <a:ext cx="8115900" cy="367752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Google Shape;320;p49"/>
          <p:cNvSpPr txBox="1">
            <a:spLocks noGrp="1"/>
          </p:cNvSpPr>
          <p:nvPr>
            <p:ph type="title"/>
          </p:nvPr>
        </p:nvSpPr>
        <p:spPr>
          <a:xfrm>
            <a:off x="819150" y="845600"/>
            <a:ext cx="1270500" cy="360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sz="1200">
                <a:solidFill>
                  <a:srgbClr val="202124"/>
                </a:solidFill>
                <a:highlight>
                  <a:srgbClr val="FFFFFF"/>
                </a:highlight>
                <a:latin typeface="Roboto"/>
                <a:ea typeface="Roboto"/>
                <a:cs typeface="Roboto"/>
                <a:sym typeface="Roboto"/>
              </a:rPr>
              <a:t>Se sì, quali?</a:t>
            </a:r>
            <a:endParaRPr/>
          </a:p>
        </p:txBody>
      </p:sp>
      <p:sp>
        <p:nvSpPr>
          <p:cNvPr id="321" name="Google Shape;321;p49"/>
          <p:cNvSpPr txBox="1">
            <a:spLocks noGrp="1"/>
          </p:cNvSpPr>
          <p:nvPr>
            <p:ph type="body" idx="1"/>
          </p:nvPr>
        </p:nvSpPr>
        <p:spPr>
          <a:xfrm>
            <a:off x="482200" y="1205600"/>
            <a:ext cx="7842600" cy="3094200"/>
          </a:xfrm>
          <a:prstGeom prst="rect">
            <a:avLst/>
          </a:prstGeom>
        </p:spPr>
        <p:txBody>
          <a:bodyPr spcFirstLastPara="1" wrap="square" lIns="91425" tIns="91425" rIns="91425" bIns="91425" anchor="t" anchorCtr="0">
            <a:noAutofit/>
          </a:bodyPr>
          <a:lstStyle/>
          <a:p>
            <a:pPr marL="457200" marR="101600" lvl="0" indent="-295275" algn="l" rtl="0">
              <a:lnSpc>
                <a:spcPct val="142857"/>
              </a:lnSpc>
              <a:spcBef>
                <a:spcPts val="300"/>
              </a:spcBef>
              <a:spcAft>
                <a:spcPts val="0"/>
              </a:spcAft>
              <a:buClr>
                <a:srgbClr val="202124"/>
              </a:buClr>
              <a:buSzPts val="1050"/>
              <a:buFont typeface="Roboto"/>
              <a:buChar char="❖"/>
            </a:pPr>
            <a:r>
              <a:rPr lang="it" sz="1050">
                <a:solidFill>
                  <a:srgbClr val="202124"/>
                </a:solidFill>
                <a:highlight>
                  <a:srgbClr val="F8F9FA"/>
                </a:highlight>
                <a:latin typeface="Roboto"/>
                <a:ea typeface="Roboto"/>
                <a:cs typeface="Roboto"/>
                <a:sym typeface="Roboto"/>
              </a:rPr>
              <a:t>semplificazione dei test, valutazione ad hoc</a:t>
            </a:r>
            <a:endParaRPr sz="1050">
              <a:solidFill>
                <a:srgbClr val="202124"/>
              </a:solidFill>
              <a:highlight>
                <a:srgbClr val="F8F9FA"/>
              </a:highlight>
              <a:latin typeface="Roboto"/>
              <a:ea typeface="Roboto"/>
              <a:cs typeface="Roboto"/>
              <a:sym typeface="Roboto"/>
            </a:endParaRPr>
          </a:p>
          <a:p>
            <a:pPr marL="457200" marR="101600" lvl="0" indent="-295275" algn="l" rtl="0">
              <a:lnSpc>
                <a:spcPct val="142857"/>
              </a:lnSpc>
              <a:spcBef>
                <a:spcPts val="0"/>
              </a:spcBef>
              <a:spcAft>
                <a:spcPts val="0"/>
              </a:spcAft>
              <a:buClr>
                <a:srgbClr val="202124"/>
              </a:buClr>
              <a:buSzPts val="1050"/>
              <a:buFont typeface="Roboto"/>
              <a:buChar char="❖"/>
            </a:pPr>
            <a:r>
              <a:rPr lang="it" sz="1050">
                <a:solidFill>
                  <a:srgbClr val="202124"/>
                </a:solidFill>
                <a:highlight>
                  <a:srgbClr val="F8F9FA"/>
                </a:highlight>
                <a:latin typeface="Roboto"/>
                <a:ea typeface="Roboto"/>
                <a:cs typeface="Roboto"/>
                <a:sym typeface="Roboto"/>
              </a:rPr>
              <a:t>Al termine di ciascuna videolezione vi è un confronto con tali alunni al fine di agevolare la comprensione degli argomenti e ricevere un feedback sulla modalità didattiche da utilizzare</a:t>
            </a:r>
            <a:endParaRPr sz="1050">
              <a:solidFill>
                <a:srgbClr val="202124"/>
              </a:solidFill>
              <a:highlight>
                <a:srgbClr val="F8F9FA"/>
              </a:highlight>
              <a:latin typeface="Roboto"/>
              <a:ea typeface="Roboto"/>
              <a:cs typeface="Roboto"/>
              <a:sym typeface="Roboto"/>
            </a:endParaRPr>
          </a:p>
          <a:p>
            <a:pPr marL="457200" marR="101600" lvl="0" indent="-295275" algn="l" rtl="0">
              <a:lnSpc>
                <a:spcPct val="142857"/>
              </a:lnSpc>
              <a:spcBef>
                <a:spcPts val="0"/>
              </a:spcBef>
              <a:spcAft>
                <a:spcPts val="0"/>
              </a:spcAft>
              <a:buClr>
                <a:srgbClr val="202124"/>
              </a:buClr>
              <a:buSzPts val="1050"/>
              <a:buFont typeface="Roboto"/>
              <a:buChar char="❖"/>
            </a:pPr>
            <a:r>
              <a:rPr lang="it" sz="1050">
                <a:solidFill>
                  <a:srgbClr val="202124"/>
                </a:solidFill>
                <a:highlight>
                  <a:srgbClr val="F8F9FA"/>
                </a:highlight>
                <a:latin typeface="Roboto"/>
                <a:ea typeface="Roboto"/>
                <a:cs typeface="Roboto"/>
                <a:sym typeface="Roboto"/>
              </a:rPr>
              <a:t>Schede riportanti immagini e filmati e link sugli argomenti trattati</a:t>
            </a:r>
            <a:endParaRPr sz="1050">
              <a:solidFill>
                <a:srgbClr val="202124"/>
              </a:solidFill>
              <a:highlight>
                <a:srgbClr val="F8F9FA"/>
              </a:highlight>
              <a:latin typeface="Roboto"/>
              <a:ea typeface="Roboto"/>
              <a:cs typeface="Roboto"/>
              <a:sym typeface="Roboto"/>
            </a:endParaRPr>
          </a:p>
          <a:p>
            <a:pPr marL="457200" marR="101600" lvl="0" indent="-295275" algn="l" rtl="0">
              <a:lnSpc>
                <a:spcPct val="142857"/>
              </a:lnSpc>
              <a:spcBef>
                <a:spcPts val="0"/>
              </a:spcBef>
              <a:spcAft>
                <a:spcPts val="0"/>
              </a:spcAft>
              <a:buClr>
                <a:srgbClr val="202124"/>
              </a:buClr>
              <a:buSzPts val="1050"/>
              <a:buFont typeface="Roboto"/>
              <a:buChar char="❖"/>
            </a:pPr>
            <a:r>
              <a:rPr lang="it" sz="1050">
                <a:solidFill>
                  <a:srgbClr val="202124"/>
                </a:solidFill>
                <a:highlight>
                  <a:srgbClr val="F8F9FA"/>
                </a:highlight>
                <a:latin typeface="Roboto"/>
                <a:ea typeface="Roboto"/>
                <a:cs typeface="Roboto"/>
                <a:sym typeface="Roboto"/>
              </a:rPr>
              <a:t>Videolezioni.</a:t>
            </a:r>
            <a:endParaRPr sz="1050">
              <a:solidFill>
                <a:srgbClr val="202124"/>
              </a:solidFill>
              <a:highlight>
                <a:srgbClr val="F8F9FA"/>
              </a:highlight>
              <a:latin typeface="Roboto"/>
              <a:ea typeface="Roboto"/>
              <a:cs typeface="Roboto"/>
              <a:sym typeface="Roboto"/>
            </a:endParaRPr>
          </a:p>
          <a:p>
            <a:pPr marL="457200" marR="101600" lvl="0" indent="-295275" algn="l" rtl="0">
              <a:lnSpc>
                <a:spcPct val="142857"/>
              </a:lnSpc>
              <a:spcBef>
                <a:spcPts val="0"/>
              </a:spcBef>
              <a:spcAft>
                <a:spcPts val="0"/>
              </a:spcAft>
              <a:buClr>
                <a:srgbClr val="202124"/>
              </a:buClr>
              <a:buSzPts val="1050"/>
              <a:buFont typeface="Roboto"/>
              <a:buChar char="❖"/>
            </a:pPr>
            <a:r>
              <a:rPr lang="it" sz="1050">
                <a:solidFill>
                  <a:srgbClr val="202124"/>
                </a:solidFill>
                <a:highlight>
                  <a:srgbClr val="F8F9FA"/>
                </a:highlight>
                <a:latin typeface="Roboto"/>
                <a:ea typeface="Roboto"/>
                <a:cs typeface="Roboto"/>
                <a:sym typeface="Roboto"/>
              </a:rPr>
              <a:t>Appunti e schede di ripasso somministrate dal docente di sostegno e ausilio telefonico per lo svolgimento guidato di alcuni esercizi.</a:t>
            </a:r>
            <a:endParaRPr sz="1050">
              <a:solidFill>
                <a:srgbClr val="202124"/>
              </a:solidFill>
              <a:highlight>
                <a:srgbClr val="F8F9FA"/>
              </a:highlight>
              <a:latin typeface="Roboto"/>
              <a:ea typeface="Roboto"/>
              <a:cs typeface="Roboto"/>
              <a:sym typeface="Roboto"/>
            </a:endParaRPr>
          </a:p>
          <a:p>
            <a:pPr marL="457200" marR="101600" lvl="0" indent="-295275" algn="l" rtl="0">
              <a:lnSpc>
                <a:spcPct val="142857"/>
              </a:lnSpc>
              <a:spcBef>
                <a:spcPts val="0"/>
              </a:spcBef>
              <a:spcAft>
                <a:spcPts val="0"/>
              </a:spcAft>
              <a:buClr>
                <a:srgbClr val="202124"/>
              </a:buClr>
              <a:buSzPts val="1050"/>
              <a:buFont typeface="Roboto"/>
              <a:buChar char="❖"/>
            </a:pPr>
            <a:r>
              <a:rPr lang="it" sz="1050">
                <a:solidFill>
                  <a:srgbClr val="202124"/>
                </a:solidFill>
                <a:highlight>
                  <a:srgbClr val="F8F9FA"/>
                </a:highlight>
                <a:latin typeface="Roboto"/>
                <a:ea typeface="Roboto"/>
                <a:cs typeface="Roboto"/>
                <a:sym typeface="Roboto"/>
              </a:rPr>
              <a:t>Appunti condivisi con il docente di sostegno ed opportunamente rivisti per l'apprendimento degli alunni.</a:t>
            </a:r>
            <a:endParaRPr sz="1050">
              <a:solidFill>
                <a:srgbClr val="202124"/>
              </a:solidFill>
              <a:highlight>
                <a:srgbClr val="F8F9FA"/>
              </a:highlight>
              <a:latin typeface="Roboto"/>
              <a:ea typeface="Roboto"/>
              <a:cs typeface="Roboto"/>
              <a:sym typeface="Roboto"/>
            </a:endParaRPr>
          </a:p>
          <a:p>
            <a:pPr marL="457200" marR="101600" lvl="0" indent="-295275" algn="l" rtl="0">
              <a:lnSpc>
                <a:spcPct val="142857"/>
              </a:lnSpc>
              <a:spcBef>
                <a:spcPts val="0"/>
              </a:spcBef>
              <a:spcAft>
                <a:spcPts val="0"/>
              </a:spcAft>
              <a:buClr>
                <a:srgbClr val="202124"/>
              </a:buClr>
              <a:buSzPts val="1050"/>
              <a:buFont typeface="Roboto"/>
              <a:buChar char="❖"/>
            </a:pPr>
            <a:r>
              <a:rPr lang="it" sz="1050">
                <a:solidFill>
                  <a:srgbClr val="202124"/>
                </a:solidFill>
                <a:highlight>
                  <a:srgbClr val="F8F9FA"/>
                </a:highlight>
                <a:latin typeface="Roboto"/>
                <a:ea typeface="Roboto"/>
                <a:cs typeface="Roboto"/>
                <a:sym typeface="Roboto"/>
              </a:rPr>
              <a:t>Prove semplificate con disposizione di un tempo aggiuntivo.</a:t>
            </a:r>
            <a:endParaRPr sz="1050">
              <a:solidFill>
                <a:srgbClr val="202124"/>
              </a:solidFill>
              <a:highlight>
                <a:srgbClr val="F8F9FA"/>
              </a:highlight>
              <a:latin typeface="Roboto"/>
              <a:ea typeface="Roboto"/>
              <a:cs typeface="Roboto"/>
              <a:sym typeface="Roboto"/>
            </a:endParaRPr>
          </a:p>
          <a:p>
            <a:pPr marL="457200" marR="101600" lvl="0" indent="-295275" algn="l" rtl="0">
              <a:lnSpc>
                <a:spcPct val="142857"/>
              </a:lnSpc>
              <a:spcBef>
                <a:spcPts val="0"/>
              </a:spcBef>
              <a:spcAft>
                <a:spcPts val="0"/>
              </a:spcAft>
              <a:buClr>
                <a:srgbClr val="202124"/>
              </a:buClr>
              <a:buSzPts val="1050"/>
              <a:buFont typeface="Roboto"/>
              <a:buChar char="❖"/>
            </a:pPr>
            <a:r>
              <a:rPr lang="it" sz="1050">
                <a:solidFill>
                  <a:srgbClr val="202124"/>
                </a:solidFill>
                <a:highlight>
                  <a:srgbClr val="F8F9FA"/>
                </a:highlight>
                <a:latin typeface="Roboto"/>
                <a:ea typeface="Roboto"/>
                <a:cs typeface="Roboto"/>
                <a:sym typeface="Roboto"/>
              </a:rPr>
              <a:t>Schede operative personalizzate in base alle necessità degli studenti.</a:t>
            </a:r>
            <a:endParaRPr sz="1050">
              <a:solidFill>
                <a:srgbClr val="202124"/>
              </a:solidFill>
              <a:highlight>
                <a:srgbClr val="F8F9FA"/>
              </a:highlight>
              <a:latin typeface="Roboto"/>
              <a:ea typeface="Roboto"/>
              <a:cs typeface="Roboto"/>
              <a:sym typeface="Roboto"/>
            </a:endParaRPr>
          </a:p>
          <a:p>
            <a:pPr marL="0" lvl="0" indent="0" algn="l" rtl="0">
              <a:spcBef>
                <a:spcPts val="0"/>
              </a:spcBef>
              <a:spcAft>
                <a:spcPts val="1600"/>
              </a:spcAft>
              <a:buNone/>
            </a:pP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pic>
        <p:nvPicPr>
          <p:cNvPr id="326" name="Google Shape;326;p50" descr="Grafico delle risposte di Moduli. Titolo della domanda: Sono stati coinvolti gli insegnanti di sostegno?. Numero di risposte: 15 risposte."/>
          <p:cNvPicPr preferRelativeResize="0"/>
          <p:nvPr/>
        </p:nvPicPr>
        <p:blipFill>
          <a:blip r:embed="rId3">
            <a:alphaModFix/>
          </a:blip>
          <a:stretch>
            <a:fillRect/>
          </a:stretch>
        </p:blipFill>
        <p:spPr>
          <a:xfrm>
            <a:off x="743425" y="816076"/>
            <a:ext cx="7866451" cy="331045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pic>
        <p:nvPicPr>
          <p:cNvPr id="331" name="Google Shape;331;p51" descr="Grafico delle risposte di Moduli. Titolo della domanda: L'attività didattica a distanza prevede forme di valutazione?. Numero di risposte: 57 risposte."/>
          <p:cNvPicPr preferRelativeResize="0"/>
          <p:nvPr/>
        </p:nvPicPr>
        <p:blipFill>
          <a:blip r:embed="rId3">
            <a:alphaModFix/>
          </a:blip>
          <a:stretch>
            <a:fillRect/>
          </a:stretch>
        </p:blipFill>
        <p:spPr>
          <a:xfrm>
            <a:off x="528263" y="870013"/>
            <a:ext cx="8087474" cy="340347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52"/>
          <p:cNvSpPr txBox="1">
            <a:spLocks noGrp="1"/>
          </p:cNvSpPr>
          <p:nvPr>
            <p:ph type="title"/>
          </p:nvPr>
        </p:nvSpPr>
        <p:spPr>
          <a:xfrm>
            <a:off x="819150" y="381750"/>
            <a:ext cx="7505700" cy="421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it" sz="1800" b="1">
                <a:solidFill>
                  <a:srgbClr val="000000"/>
                </a:solidFill>
                <a:highlight>
                  <a:srgbClr val="FFFFFF"/>
                </a:highlight>
                <a:latin typeface="Times New Roman"/>
                <a:ea typeface="Times New Roman"/>
                <a:cs typeface="Times New Roman"/>
                <a:sym typeface="Times New Roman"/>
              </a:rPr>
              <a:t>Insegnante di sostegno</a:t>
            </a:r>
            <a:endParaRPr sz="1800" b="1">
              <a:latin typeface="Times New Roman"/>
              <a:ea typeface="Times New Roman"/>
              <a:cs typeface="Times New Roman"/>
              <a:sym typeface="Times New Roman"/>
            </a:endParaRPr>
          </a:p>
        </p:txBody>
      </p:sp>
      <p:pic>
        <p:nvPicPr>
          <p:cNvPr id="337" name="Google Shape;337;p52" descr="Grafico delle risposte di Moduli. Titolo della domanda: Sono stato coinvolto dagli insegnanti di posto comune e/o tecnico-pratici?. Numero di risposte: 5 risposte."/>
          <p:cNvPicPr preferRelativeResize="0"/>
          <p:nvPr/>
        </p:nvPicPr>
        <p:blipFill>
          <a:blip r:embed="rId3">
            <a:alphaModFix/>
          </a:blip>
          <a:stretch>
            <a:fillRect/>
          </a:stretch>
        </p:blipFill>
        <p:spPr>
          <a:xfrm>
            <a:off x="699050" y="1094576"/>
            <a:ext cx="7745899" cy="3259724"/>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pic>
        <p:nvPicPr>
          <p:cNvPr id="342" name="Google Shape;342;p53" descr="Grafico delle risposte di Moduli. Titolo della domanda: Sono state predisposte attività o materiali specifici per gli alunni con disabilità?. Numero di risposte: 5 risposte."/>
          <p:cNvPicPr preferRelativeResize="0"/>
          <p:nvPr/>
        </p:nvPicPr>
        <p:blipFill>
          <a:blip r:embed="rId3">
            <a:alphaModFix/>
          </a:blip>
          <a:stretch>
            <a:fillRect/>
          </a:stretch>
        </p:blipFill>
        <p:spPr>
          <a:xfrm>
            <a:off x="598588" y="899601"/>
            <a:ext cx="7946825" cy="334427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54"/>
          <p:cNvSpPr txBox="1">
            <a:spLocks noGrp="1"/>
          </p:cNvSpPr>
          <p:nvPr>
            <p:ph type="title"/>
          </p:nvPr>
        </p:nvSpPr>
        <p:spPr>
          <a:xfrm>
            <a:off x="919600" y="504025"/>
            <a:ext cx="7505700" cy="580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it" sz="2400" b="1">
                <a:solidFill>
                  <a:srgbClr val="000000"/>
                </a:solidFill>
                <a:highlight>
                  <a:srgbClr val="FFFFFF"/>
                </a:highlight>
                <a:latin typeface="Times New Roman"/>
                <a:ea typeface="Times New Roman"/>
                <a:cs typeface="Times New Roman"/>
                <a:sym typeface="Times New Roman"/>
              </a:rPr>
              <a:t>RILEVAZIONE COMUNE A TUTTI</a:t>
            </a:r>
            <a:endParaRPr sz="2400" b="1">
              <a:latin typeface="Times New Roman"/>
              <a:ea typeface="Times New Roman"/>
              <a:cs typeface="Times New Roman"/>
              <a:sym typeface="Times New Roman"/>
            </a:endParaRPr>
          </a:p>
        </p:txBody>
      </p:sp>
      <p:pic>
        <p:nvPicPr>
          <p:cNvPr id="348" name="Google Shape;348;p54" descr="Grafico delle risposte di Moduli. Titolo della domanda: Sono state predisposte attività o materiali alternativi per gli alunni privi di connessione. Numero di risposte: 57 risposte."/>
          <p:cNvPicPr preferRelativeResize="0"/>
          <p:nvPr/>
        </p:nvPicPr>
        <p:blipFill>
          <a:blip r:embed="rId3">
            <a:alphaModFix/>
          </a:blip>
          <a:stretch>
            <a:fillRect/>
          </a:stretch>
        </p:blipFill>
        <p:spPr>
          <a:xfrm>
            <a:off x="517788" y="1217125"/>
            <a:ext cx="8108436" cy="34123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55"/>
          <p:cNvSpPr txBox="1">
            <a:spLocks noGrp="1"/>
          </p:cNvSpPr>
          <p:nvPr>
            <p:ph type="title"/>
          </p:nvPr>
        </p:nvSpPr>
        <p:spPr>
          <a:xfrm>
            <a:off x="819150" y="383500"/>
            <a:ext cx="7505700" cy="560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it" sz="2400" b="1">
                <a:solidFill>
                  <a:srgbClr val="000000"/>
                </a:solidFill>
                <a:highlight>
                  <a:srgbClr val="FFFFFF"/>
                </a:highlight>
                <a:latin typeface="Times New Roman"/>
                <a:ea typeface="Times New Roman"/>
                <a:cs typeface="Times New Roman"/>
                <a:sym typeface="Times New Roman"/>
              </a:rPr>
              <a:t>FORMAZIONE IN ITINERE</a:t>
            </a:r>
            <a:endParaRPr sz="2400" b="1">
              <a:latin typeface="Times New Roman"/>
              <a:ea typeface="Times New Roman"/>
              <a:cs typeface="Times New Roman"/>
              <a:sym typeface="Times New Roman"/>
            </a:endParaRPr>
          </a:p>
        </p:txBody>
      </p:sp>
      <p:pic>
        <p:nvPicPr>
          <p:cNvPr id="354" name="Google Shape;354;p55" descr="Grafico delle risposte di Moduli. Titolo della domanda: Ritengo che mi sia stata fornita/offerta una formazione o accompagnamento in questa D. a D. . Numero di risposte: 57 risposte."/>
          <p:cNvPicPr preferRelativeResize="0"/>
          <p:nvPr/>
        </p:nvPicPr>
        <p:blipFill>
          <a:blip r:embed="rId3">
            <a:alphaModFix/>
          </a:blip>
          <a:stretch>
            <a:fillRect/>
          </a:stretch>
        </p:blipFill>
        <p:spPr>
          <a:xfrm>
            <a:off x="819150" y="1082350"/>
            <a:ext cx="7505700" cy="3565218"/>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pic>
        <p:nvPicPr>
          <p:cNvPr id="359" name="Google Shape;359;p56"/>
          <p:cNvPicPr preferRelativeResize="0"/>
          <p:nvPr/>
        </p:nvPicPr>
        <p:blipFill>
          <a:blip r:embed="rId3">
            <a:alphaModFix/>
          </a:blip>
          <a:stretch>
            <a:fillRect/>
          </a:stretch>
        </p:blipFill>
        <p:spPr>
          <a:xfrm>
            <a:off x="1991188" y="565275"/>
            <a:ext cx="5161626" cy="401294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pic>
        <p:nvPicPr>
          <p:cNvPr id="218" name="Google Shape;218;p30" descr="Grafico delle risposte di Moduli. Titolo della domanda: Sede di servizio. Numero di risposte: 57 risposte."/>
          <p:cNvPicPr preferRelativeResize="0"/>
          <p:nvPr/>
        </p:nvPicPr>
        <p:blipFill>
          <a:blip r:embed="rId3">
            <a:alphaModFix/>
          </a:blip>
          <a:stretch>
            <a:fillRect/>
          </a:stretch>
        </p:blipFill>
        <p:spPr>
          <a:xfrm>
            <a:off x="790800" y="1070549"/>
            <a:ext cx="7562400" cy="3592150"/>
          </a:xfrm>
          <a:prstGeom prst="rect">
            <a:avLst/>
          </a:prstGeom>
          <a:noFill/>
          <a:ln>
            <a:noFill/>
          </a:ln>
        </p:spPr>
      </p:pic>
      <p:sp>
        <p:nvSpPr>
          <p:cNvPr id="219" name="Google Shape;219;p30"/>
          <p:cNvSpPr txBox="1"/>
          <p:nvPr/>
        </p:nvSpPr>
        <p:spPr>
          <a:xfrm>
            <a:off x="790800" y="340225"/>
            <a:ext cx="6984900" cy="6204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it" sz="2400" b="1">
                <a:highlight>
                  <a:srgbClr val="FFFFFF"/>
                </a:highlight>
                <a:latin typeface="Times New Roman"/>
                <a:ea typeface="Times New Roman"/>
                <a:cs typeface="Times New Roman"/>
                <a:sym typeface="Times New Roman"/>
              </a:rPr>
              <a:t>RILEVAZIONI ATTIVITA' D. A D.</a:t>
            </a:r>
            <a:endParaRPr sz="2400" b="1">
              <a:latin typeface="Times New Roman"/>
              <a:ea typeface="Times New Roman"/>
              <a:cs typeface="Times New Roman"/>
              <a:sym typeface="Times New Roman"/>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p57"/>
          <p:cNvSpPr txBox="1">
            <a:spLocks noGrp="1"/>
          </p:cNvSpPr>
          <p:nvPr>
            <p:ph type="title"/>
          </p:nvPr>
        </p:nvSpPr>
        <p:spPr>
          <a:xfrm>
            <a:off x="622500" y="580800"/>
            <a:ext cx="7899000" cy="825600"/>
          </a:xfrm>
          <a:prstGeom prst="rect">
            <a:avLst/>
          </a:prstGeom>
          <a:solidFill>
            <a:srgbClr val="FFFFFF"/>
          </a:solidFill>
          <a:ln w="114300"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it" b="1">
                <a:solidFill>
                  <a:srgbClr val="0000FF"/>
                </a:solidFill>
                <a:highlight>
                  <a:srgbClr val="FFFFFF"/>
                </a:highlight>
                <a:latin typeface="Times New Roman"/>
                <a:ea typeface="Times New Roman"/>
                <a:cs typeface="Times New Roman"/>
                <a:sym typeface="Times New Roman"/>
              </a:rPr>
              <a:t>QUESTIONARIO ALUNNI SEDE IPMAT</a:t>
            </a:r>
            <a:r>
              <a:rPr lang="it" b="1">
                <a:highlight>
                  <a:srgbClr val="FFFFFF"/>
                </a:highlight>
                <a:latin typeface="Times New Roman"/>
                <a:ea typeface="Times New Roman"/>
                <a:cs typeface="Times New Roman"/>
                <a:sym typeface="Times New Roman"/>
              </a:rPr>
              <a:t> </a:t>
            </a:r>
            <a:endParaRPr b="1">
              <a:highlight>
                <a:srgbClr val="FFFFFF"/>
              </a:highlight>
              <a:latin typeface="Times New Roman"/>
              <a:ea typeface="Times New Roman"/>
              <a:cs typeface="Times New Roman"/>
              <a:sym typeface="Times New Roman"/>
            </a:endParaRPr>
          </a:p>
        </p:txBody>
      </p:sp>
      <p:pic>
        <p:nvPicPr>
          <p:cNvPr id="365" name="Google Shape;365;p57" descr="Grafico delle risposte di Moduli. Titolo della domanda: Quale classe frequentì?. Numero di risposte: 85 risposte."/>
          <p:cNvPicPr preferRelativeResize="0"/>
          <p:nvPr/>
        </p:nvPicPr>
        <p:blipFill>
          <a:blip r:embed="rId3">
            <a:alphaModFix/>
          </a:blip>
          <a:stretch>
            <a:fillRect/>
          </a:stretch>
        </p:blipFill>
        <p:spPr>
          <a:xfrm>
            <a:off x="835651" y="1566909"/>
            <a:ext cx="7685849" cy="3234466"/>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pic>
        <p:nvPicPr>
          <p:cNvPr id="370" name="Google Shape;370;p58" descr="Grafico delle risposte di Moduli. Titolo della domanda: Hai visitato la nuova sezione del sito dedicata alla didattica a distanza DaD?. Numero di risposte: 85 risposte."/>
          <p:cNvPicPr preferRelativeResize="0"/>
          <p:nvPr/>
        </p:nvPicPr>
        <p:blipFill>
          <a:blip r:embed="rId3">
            <a:alphaModFix/>
          </a:blip>
          <a:stretch>
            <a:fillRect/>
          </a:stretch>
        </p:blipFill>
        <p:spPr>
          <a:xfrm>
            <a:off x="647088" y="736975"/>
            <a:ext cx="8018474" cy="337445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pic>
        <p:nvPicPr>
          <p:cNvPr id="375" name="Google Shape;375;p59" descr="Grafico delle risposte di Moduli. Titolo della domanda: Sei riuscito/a ad accedere al registro elettronico per la consultazione del materiale didattico?. Numero di risposte: 85 risposte."/>
          <p:cNvPicPr preferRelativeResize="0"/>
          <p:nvPr/>
        </p:nvPicPr>
        <p:blipFill>
          <a:blip r:embed="rId3">
            <a:alphaModFix/>
          </a:blip>
          <a:stretch>
            <a:fillRect/>
          </a:stretch>
        </p:blipFill>
        <p:spPr>
          <a:xfrm>
            <a:off x="371325" y="803963"/>
            <a:ext cx="8401349" cy="353557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pic>
        <p:nvPicPr>
          <p:cNvPr id="380" name="Google Shape;380;p60" descr="Grafico delle risposte di Moduli. Titolo della domanda: Hai consultato il registro elettronico per vedere gli esiti degli scrutini quadrimestrali?. Numero di risposte: 85 risposte."/>
          <p:cNvPicPr preferRelativeResize="0"/>
          <p:nvPr/>
        </p:nvPicPr>
        <p:blipFill>
          <a:blip r:embed="rId3">
            <a:alphaModFix/>
          </a:blip>
          <a:stretch>
            <a:fillRect/>
          </a:stretch>
        </p:blipFill>
        <p:spPr>
          <a:xfrm>
            <a:off x="392400" y="812825"/>
            <a:ext cx="8359200" cy="3517825"/>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pic>
        <p:nvPicPr>
          <p:cNvPr id="385" name="Google Shape;385;p61" descr="Grafico delle risposte di Moduli. Titolo della domanda: indica il tuo grado di soddisfazione alle seguenti affermazioni. Numero di risposte: ."/>
          <p:cNvPicPr preferRelativeResize="0"/>
          <p:nvPr/>
        </p:nvPicPr>
        <p:blipFill>
          <a:blip r:embed="rId3">
            <a:alphaModFix/>
          </a:blip>
          <a:stretch>
            <a:fillRect/>
          </a:stretch>
        </p:blipFill>
        <p:spPr>
          <a:xfrm>
            <a:off x="634250" y="611350"/>
            <a:ext cx="8085650" cy="3113974"/>
          </a:xfrm>
          <a:prstGeom prst="rect">
            <a:avLst/>
          </a:prstGeom>
          <a:noFill/>
          <a:ln>
            <a:noFill/>
          </a:ln>
        </p:spPr>
      </p:pic>
      <p:sp>
        <p:nvSpPr>
          <p:cNvPr id="386" name="Google Shape;386;p61"/>
          <p:cNvSpPr txBox="1"/>
          <p:nvPr/>
        </p:nvSpPr>
        <p:spPr>
          <a:xfrm>
            <a:off x="548050" y="3868625"/>
            <a:ext cx="2234400" cy="78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it" sz="900">
                <a:highlight>
                  <a:srgbClr val="FBFCC5"/>
                </a:highlight>
              </a:rPr>
              <a:t>La didattica a distanza è l'occasione per consolidare le competenze degli studenti come le competenze digitali e consolidare la didattica collaborativa tra docenti e alunni</a:t>
            </a:r>
            <a:endParaRPr/>
          </a:p>
        </p:txBody>
      </p:sp>
      <p:sp>
        <p:nvSpPr>
          <p:cNvPr id="387" name="Google Shape;387;p61"/>
          <p:cNvSpPr txBox="1"/>
          <p:nvPr/>
        </p:nvSpPr>
        <p:spPr>
          <a:xfrm>
            <a:off x="3310800" y="3868625"/>
            <a:ext cx="2522400" cy="78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it" sz="900">
                <a:highlight>
                  <a:srgbClr val="FBFCC5"/>
                </a:highlight>
              </a:rPr>
              <a:t>In questa situazione di emergenza sono state attivate dal Colombo tutte le strategie e metodologie possibili per sostenere i processi di apprendimento a distanza degli alunni</a:t>
            </a:r>
            <a:endParaRPr/>
          </a:p>
        </p:txBody>
      </p:sp>
      <p:sp>
        <p:nvSpPr>
          <p:cNvPr id="388" name="Google Shape;388;p61"/>
          <p:cNvSpPr txBox="1"/>
          <p:nvPr/>
        </p:nvSpPr>
        <p:spPr>
          <a:xfrm>
            <a:off x="6049950" y="3868625"/>
            <a:ext cx="2522400" cy="78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it" sz="900">
                <a:highlight>
                  <a:srgbClr val="FBFCC5"/>
                </a:highlight>
              </a:rPr>
              <a:t>In questa situazione di emergenza sono state attivate dai tuoi docenti le giuste scelte per poter svolgere le attività previste in modo coinvolgente e proficuo per la tua crescita culturale</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pic>
        <p:nvPicPr>
          <p:cNvPr id="393" name="Google Shape;393;p62" descr="Grafico delle risposte di Moduli. Titolo della domanda: Con quali strumenti i docenti del consiglio di classe  sono in contatto con te? . Numero di risposte: 85 risposte."/>
          <p:cNvPicPr preferRelativeResize="0"/>
          <p:nvPr/>
        </p:nvPicPr>
        <p:blipFill>
          <a:blip r:embed="rId3">
            <a:alphaModFix/>
          </a:blip>
          <a:stretch>
            <a:fillRect/>
          </a:stretch>
        </p:blipFill>
        <p:spPr>
          <a:xfrm>
            <a:off x="561038" y="540600"/>
            <a:ext cx="8021926" cy="3810425"/>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pic>
        <p:nvPicPr>
          <p:cNvPr id="398" name="Google Shape;398;p63" descr="Grafico delle risposte di Moduli. Titolo della domanda: Quale piattaforma eLearning stanno utilizzando per la didattica a distanza i tuoi docenti?. Numero di risposte: 85 risposte."/>
          <p:cNvPicPr preferRelativeResize="0"/>
          <p:nvPr/>
        </p:nvPicPr>
        <p:blipFill>
          <a:blip r:embed="rId3">
            <a:alphaModFix/>
          </a:blip>
          <a:stretch>
            <a:fillRect/>
          </a:stretch>
        </p:blipFill>
        <p:spPr>
          <a:xfrm>
            <a:off x="476713" y="626487"/>
            <a:ext cx="8190576" cy="3890525"/>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pic>
        <p:nvPicPr>
          <p:cNvPr id="403" name="Google Shape;403;p64" descr="Grafico delle risposte di Moduli. Titolo della domanda: sei soddisfatto del modo con cui sei in contatto con i suoi docenti?. Numero di risposte: 85 risposte."/>
          <p:cNvPicPr preferRelativeResize="0"/>
          <p:nvPr/>
        </p:nvPicPr>
        <p:blipFill>
          <a:blip r:embed="rId3">
            <a:alphaModFix/>
          </a:blip>
          <a:stretch>
            <a:fillRect/>
          </a:stretch>
        </p:blipFill>
        <p:spPr>
          <a:xfrm>
            <a:off x="434563" y="830575"/>
            <a:ext cx="8274876" cy="348235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pic>
        <p:nvPicPr>
          <p:cNvPr id="408" name="Google Shape;408;p65" descr="Grafico delle risposte di Moduli. Titolo della domanda: Ritieni che le attività proposte siano adeguate alle tue aspettative?. Numero di risposte: 85 risposte."/>
          <p:cNvPicPr preferRelativeResize="0"/>
          <p:nvPr/>
        </p:nvPicPr>
        <p:blipFill>
          <a:blip r:embed="rId3">
            <a:alphaModFix/>
          </a:blip>
          <a:stretch>
            <a:fillRect/>
          </a:stretch>
        </p:blipFill>
        <p:spPr>
          <a:xfrm>
            <a:off x="371325" y="926900"/>
            <a:ext cx="8401349" cy="3535575"/>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pic>
        <p:nvPicPr>
          <p:cNvPr id="413" name="Google Shape;413;p66" descr="Grafico delle risposte di Moduli. Titolo della domanda: Ritieni che il numero di ore dedicate alla didattica a distanza sia adeguato?. Numero di risposte: 85 risposte."/>
          <p:cNvPicPr preferRelativeResize="0"/>
          <p:nvPr/>
        </p:nvPicPr>
        <p:blipFill>
          <a:blip r:embed="rId3">
            <a:alphaModFix/>
          </a:blip>
          <a:stretch>
            <a:fillRect/>
          </a:stretch>
        </p:blipFill>
        <p:spPr>
          <a:xfrm>
            <a:off x="308075" y="686363"/>
            <a:ext cx="8359200" cy="35178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pic>
        <p:nvPicPr>
          <p:cNvPr id="224" name="Google Shape;224;p31" descr="Grafico delle risposte di Moduli. Titolo della domanda: Ho utilizzato il registro per la comunicazione delle attività. Indicare il numero di giorni in una settimana nei quali si è utilizzato il registro elettronico. Numero di risposte: 57 risposte."/>
          <p:cNvPicPr preferRelativeResize="0"/>
          <p:nvPr/>
        </p:nvPicPr>
        <p:blipFill>
          <a:blip r:embed="rId3">
            <a:alphaModFix/>
          </a:blip>
          <a:stretch>
            <a:fillRect/>
          </a:stretch>
        </p:blipFill>
        <p:spPr>
          <a:xfrm>
            <a:off x="864275" y="539576"/>
            <a:ext cx="7621399" cy="387420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pic>
        <p:nvPicPr>
          <p:cNvPr id="418" name="Google Shape;418;p67" descr="Grafico delle risposte di Moduli. Titolo della domanda: Quali sono i materiali che ti inviano?. Numero di risposte: 85 risposte."/>
          <p:cNvPicPr preferRelativeResize="0"/>
          <p:nvPr/>
        </p:nvPicPr>
        <p:blipFill>
          <a:blip r:embed="rId3">
            <a:alphaModFix/>
          </a:blip>
          <a:stretch>
            <a:fillRect/>
          </a:stretch>
        </p:blipFill>
        <p:spPr>
          <a:xfrm>
            <a:off x="360775" y="708725"/>
            <a:ext cx="8422450" cy="4000675"/>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pic>
        <p:nvPicPr>
          <p:cNvPr id="423" name="Google Shape;423;p68" descr="Grafico delle risposte di Moduli. Titolo della domanda: Quale delle seguenti attività svolgi in collegamenti video?. Numero di risposte: 85 risposte."/>
          <p:cNvPicPr preferRelativeResize="0"/>
          <p:nvPr/>
        </p:nvPicPr>
        <p:blipFill>
          <a:blip r:embed="rId3">
            <a:alphaModFix/>
          </a:blip>
          <a:stretch>
            <a:fillRect/>
          </a:stretch>
        </p:blipFill>
        <p:spPr>
          <a:xfrm>
            <a:off x="369188" y="575412"/>
            <a:ext cx="8405626" cy="3992674"/>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pic>
        <p:nvPicPr>
          <p:cNvPr id="428" name="Google Shape;428;p69" descr="Grafico delle risposte di Moduli. Titolo della domanda: In quale ore sono organizzate le video-lezioni dai docenti? . Numero di risposte: 85 risposte."/>
          <p:cNvPicPr preferRelativeResize="0"/>
          <p:nvPr/>
        </p:nvPicPr>
        <p:blipFill>
          <a:blip r:embed="rId3">
            <a:alphaModFix/>
          </a:blip>
          <a:stretch>
            <a:fillRect/>
          </a:stretch>
        </p:blipFill>
        <p:spPr>
          <a:xfrm>
            <a:off x="508338" y="641512"/>
            <a:ext cx="8127324" cy="3860475"/>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pic>
        <p:nvPicPr>
          <p:cNvPr id="433" name="Google Shape;433;p70" descr="Grafico delle risposte di Moduli. Titolo della domanda: Sei soddisfatto del modo in cui i docenti organizzano le video-lezioni e dell'ora stabilita? . Numero di risposte: 85 risposte."/>
          <p:cNvPicPr preferRelativeResize="0"/>
          <p:nvPr/>
        </p:nvPicPr>
        <p:blipFill>
          <a:blip r:embed="rId3">
            <a:alphaModFix/>
          </a:blip>
          <a:stretch>
            <a:fillRect/>
          </a:stretch>
        </p:blipFill>
        <p:spPr>
          <a:xfrm>
            <a:off x="363812" y="800801"/>
            <a:ext cx="8416375" cy="354190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pic>
        <p:nvPicPr>
          <p:cNvPr id="438" name="Google Shape;438;p71" descr="Grafico delle risposte di Moduli. Titolo della domanda: Nella didattica a distanza quale strumento usi? . Numero di risposte: 85 risposte."/>
          <p:cNvPicPr preferRelativeResize="0"/>
          <p:nvPr/>
        </p:nvPicPr>
        <p:blipFill>
          <a:blip r:embed="rId3">
            <a:alphaModFix/>
          </a:blip>
          <a:stretch>
            <a:fillRect/>
          </a:stretch>
        </p:blipFill>
        <p:spPr>
          <a:xfrm>
            <a:off x="435763" y="607037"/>
            <a:ext cx="8272476" cy="3929425"/>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pic>
        <p:nvPicPr>
          <p:cNvPr id="443" name="Google Shape;443;p72" descr="Grafico delle risposte di Moduli. Titolo della domanda: Quali problematiche sono riscontrate nello svolgere la didattica a distanza? . Numero di risposte: 85 risposte."/>
          <p:cNvPicPr preferRelativeResize="0"/>
          <p:nvPr/>
        </p:nvPicPr>
        <p:blipFill>
          <a:blip r:embed="rId3">
            <a:alphaModFix/>
          </a:blip>
          <a:stretch>
            <a:fillRect/>
          </a:stretch>
        </p:blipFill>
        <p:spPr>
          <a:xfrm>
            <a:off x="476713" y="626487"/>
            <a:ext cx="8190576" cy="3890525"/>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pic>
        <p:nvPicPr>
          <p:cNvPr id="448" name="Google Shape;448;p73" descr="Grafico delle risposte di Moduli. Titolo della domanda: Con quali discipline ci sono stati contatti online ? . Numero di risposte: 85 risposte."/>
          <p:cNvPicPr preferRelativeResize="0"/>
          <p:nvPr/>
        </p:nvPicPr>
        <p:blipFill>
          <a:blip r:embed="rId3">
            <a:alphaModFix/>
          </a:blip>
          <a:stretch>
            <a:fillRect/>
          </a:stretch>
        </p:blipFill>
        <p:spPr>
          <a:xfrm>
            <a:off x="590250" y="302525"/>
            <a:ext cx="8136826" cy="4538450"/>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3" name="Google Shape;453;p74"/>
          <p:cNvSpPr txBox="1">
            <a:spLocks noGrp="1"/>
          </p:cNvSpPr>
          <p:nvPr>
            <p:ph type="title"/>
          </p:nvPr>
        </p:nvSpPr>
        <p:spPr>
          <a:xfrm>
            <a:off x="819150" y="381850"/>
            <a:ext cx="7505700" cy="651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sz="1200">
                <a:solidFill>
                  <a:srgbClr val="202124"/>
                </a:solidFill>
                <a:highlight>
                  <a:srgbClr val="FFFFFF"/>
                </a:highlight>
                <a:latin typeface="Roboto"/>
                <a:ea typeface="Roboto"/>
                <a:cs typeface="Roboto"/>
                <a:sym typeface="Roboto"/>
              </a:rPr>
              <a:t>Se non ha mai avuto contatti con alcuni docenti potresti indicare in poche parole la motivazione? E se non sei soddisfatto delle attività proposte cosa proponi? Commenti, suggerimenti, proposte ci aiuteranno a migliorare. Grazie per la tu collaborazione</a:t>
            </a:r>
            <a:endParaRPr/>
          </a:p>
        </p:txBody>
      </p:sp>
      <p:sp>
        <p:nvSpPr>
          <p:cNvPr id="454" name="Google Shape;454;p74"/>
          <p:cNvSpPr txBox="1">
            <a:spLocks noGrp="1"/>
          </p:cNvSpPr>
          <p:nvPr>
            <p:ph type="body" idx="1"/>
          </p:nvPr>
        </p:nvSpPr>
        <p:spPr>
          <a:xfrm>
            <a:off x="374825" y="1189725"/>
            <a:ext cx="8394300" cy="3646800"/>
          </a:xfrm>
          <a:prstGeom prst="rect">
            <a:avLst/>
          </a:prstGeom>
        </p:spPr>
        <p:txBody>
          <a:bodyPr spcFirstLastPara="1" wrap="square" lIns="91425" tIns="91425" rIns="91425" bIns="91425" anchor="t" anchorCtr="0">
            <a:noAutofit/>
          </a:bodyPr>
          <a:lstStyle/>
          <a:p>
            <a:pPr marL="457200" marR="101600" lvl="0" indent="-295275" algn="l" rtl="0">
              <a:lnSpc>
                <a:spcPct val="142857"/>
              </a:lnSpc>
              <a:spcBef>
                <a:spcPts val="300"/>
              </a:spcBef>
              <a:spcAft>
                <a:spcPts val="0"/>
              </a:spcAft>
              <a:buClr>
                <a:srgbClr val="202124"/>
              </a:buClr>
              <a:buSzPts val="1050"/>
              <a:buFont typeface="Roboto"/>
              <a:buAutoNum type="arabicPeriod"/>
            </a:pPr>
            <a:r>
              <a:rPr lang="it" sz="1050">
                <a:solidFill>
                  <a:srgbClr val="202124"/>
                </a:solidFill>
                <a:highlight>
                  <a:srgbClr val="F8F9FA"/>
                </a:highlight>
                <a:latin typeface="Roboto"/>
                <a:ea typeface="Roboto"/>
                <a:cs typeface="Roboto"/>
                <a:sym typeface="Roboto"/>
              </a:rPr>
              <a:t>Per il momento nn sto avendo problemi su nulla e sono soddisfatto su questa didattica a distanza</a:t>
            </a:r>
            <a:endParaRPr sz="1050">
              <a:solidFill>
                <a:srgbClr val="202124"/>
              </a:solidFill>
              <a:highlight>
                <a:srgbClr val="F8F9FA"/>
              </a:highlight>
              <a:latin typeface="Roboto"/>
              <a:ea typeface="Roboto"/>
              <a:cs typeface="Roboto"/>
              <a:sym typeface="Roboto"/>
            </a:endParaRPr>
          </a:p>
          <a:p>
            <a:pPr marL="457200" marR="101600" lvl="0" indent="-295275" algn="l" rtl="0">
              <a:lnSpc>
                <a:spcPct val="142857"/>
              </a:lnSpc>
              <a:spcBef>
                <a:spcPts val="0"/>
              </a:spcBef>
              <a:spcAft>
                <a:spcPts val="0"/>
              </a:spcAft>
              <a:buClr>
                <a:srgbClr val="202124"/>
              </a:buClr>
              <a:buSzPts val="1050"/>
              <a:buFont typeface="Roboto"/>
              <a:buAutoNum type="arabicPeriod"/>
            </a:pPr>
            <a:r>
              <a:rPr lang="it" sz="1050">
                <a:solidFill>
                  <a:srgbClr val="202124"/>
                </a:solidFill>
                <a:highlight>
                  <a:srgbClr val="F8F9FA"/>
                </a:highlight>
                <a:latin typeface="Roboto"/>
                <a:ea typeface="Roboto"/>
                <a:cs typeface="Roboto"/>
                <a:sym typeface="Roboto"/>
              </a:rPr>
              <a:t>Tutto nella norma e non ho riscontrato nessun problema</a:t>
            </a:r>
            <a:endParaRPr sz="1050">
              <a:solidFill>
                <a:srgbClr val="202124"/>
              </a:solidFill>
              <a:highlight>
                <a:srgbClr val="F8F9FA"/>
              </a:highlight>
              <a:latin typeface="Roboto"/>
              <a:ea typeface="Roboto"/>
              <a:cs typeface="Roboto"/>
              <a:sym typeface="Roboto"/>
            </a:endParaRPr>
          </a:p>
          <a:p>
            <a:pPr marL="457200" marR="101600" lvl="0" indent="-295275" algn="l" rtl="0">
              <a:lnSpc>
                <a:spcPct val="142857"/>
              </a:lnSpc>
              <a:spcBef>
                <a:spcPts val="0"/>
              </a:spcBef>
              <a:spcAft>
                <a:spcPts val="0"/>
              </a:spcAft>
              <a:buClr>
                <a:srgbClr val="202124"/>
              </a:buClr>
              <a:buSzPts val="1050"/>
              <a:buFont typeface="Roboto"/>
              <a:buAutoNum type="arabicPeriod"/>
            </a:pPr>
            <a:r>
              <a:rPr lang="it" sz="1050">
                <a:solidFill>
                  <a:srgbClr val="202124"/>
                </a:solidFill>
                <a:highlight>
                  <a:srgbClr val="F8F9FA"/>
                </a:highlight>
                <a:latin typeface="Roboto"/>
                <a:ea typeface="Roboto"/>
                <a:cs typeface="Roboto"/>
                <a:sym typeface="Roboto"/>
              </a:rPr>
              <a:t>Non tutti riescono a connettersi tramite le app scelte dal gruppo docenti, poiché non sono mantenute dal sistema operativo del proprio telefono</a:t>
            </a:r>
            <a:endParaRPr sz="1050">
              <a:solidFill>
                <a:srgbClr val="202124"/>
              </a:solidFill>
              <a:highlight>
                <a:srgbClr val="F8F9FA"/>
              </a:highlight>
              <a:latin typeface="Roboto"/>
              <a:ea typeface="Roboto"/>
              <a:cs typeface="Roboto"/>
              <a:sym typeface="Roboto"/>
            </a:endParaRPr>
          </a:p>
          <a:p>
            <a:pPr marL="457200" marR="101600" lvl="0" indent="-295275" algn="l" rtl="0">
              <a:lnSpc>
                <a:spcPct val="142857"/>
              </a:lnSpc>
              <a:spcBef>
                <a:spcPts val="0"/>
              </a:spcBef>
              <a:spcAft>
                <a:spcPts val="0"/>
              </a:spcAft>
              <a:buClr>
                <a:srgbClr val="202124"/>
              </a:buClr>
              <a:buSzPts val="1050"/>
              <a:buFont typeface="Roboto"/>
              <a:buAutoNum type="arabicPeriod"/>
            </a:pPr>
            <a:r>
              <a:rPr lang="it" sz="1050">
                <a:solidFill>
                  <a:srgbClr val="202124"/>
                </a:solidFill>
                <a:highlight>
                  <a:srgbClr val="F8F9FA"/>
                </a:highlight>
                <a:latin typeface="Roboto"/>
                <a:ea typeface="Roboto"/>
                <a:cs typeface="Roboto"/>
                <a:sym typeface="Roboto"/>
              </a:rPr>
              <a:t>Meno ore di lezione e meno compiti, in questi giorni stiamo avendo molti più compiti di quelli assegnati mentre eravamo in classe.</a:t>
            </a:r>
            <a:endParaRPr sz="1050">
              <a:solidFill>
                <a:srgbClr val="202124"/>
              </a:solidFill>
              <a:highlight>
                <a:srgbClr val="F8F9FA"/>
              </a:highlight>
              <a:latin typeface="Roboto"/>
              <a:ea typeface="Roboto"/>
              <a:cs typeface="Roboto"/>
              <a:sym typeface="Roboto"/>
            </a:endParaRPr>
          </a:p>
          <a:p>
            <a:pPr marL="457200" marR="101600" lvl="0" indent="-295275" algn="l" rtl="0">
              <a:lnSpc>
                <a:spcPct val="142857"/>
              </a:lnSpc>
              <a:spcBef>
                <a:spcPts val="0"/>
              </a:spcBef>
              <a:spcAft>
                <a:spcPts val="0"/>
              </a:spcAft>
              <a:buClr>
                <a:srgbClr val="202124"/>
              </a:buClr>
              <a:buSzPts val="1050"/>
              <a:buFont typeface="Roboto"/>
              <a:buAutoNum type="arabicPeriod"/>
            </a:pPr>
            <a:r>
              <a:rPr lang="it" sz="1050">
                <a:solidFill>
                  <a:srgbClr val="202124"/>
                </a:solidFill>
                <a:highlight>
                  <a:srgbClr val="F8F9FA"/>
                </a:highlight>
                <a:latin typeface="Roboto"/>
                <a:ea typeface="Roboto"/>
                <a:cs typeface="Roboto"/>
                <a:sym typeface="Roboto"/>
              </a:rPr>
              <a:t>No</a:t>
            </a:r>
            <a:endParaRPr sz="1050">
              <a:solidFill>
                <a:srgbClr val="202124"/>
              </a:solidFill>
              <a:highlight>
                <a:srgbClr val="F8F9FA"/>
              </a:highlight>
              <a:latin typeface="Roboto"/>
              <a:ea typeface="Roboto"/>
              <a:cs typeface="Roboto"/>
              <a:sym typeface="Roboto"/>
            </a:endParaRPr>
          </a:p>
          <a:p>
            <a:pPr marL="457200" marR="101600" lvl="0" indent="-295275" algn="l" rtl="0">
              <a:lnSpc>
                <a:spcPct val="142857"/>
              </a:lnSpc>
              <a:spcBef>
                <a:spcPts val="0"/>
              </a:spcBef>
              <a:spcAft>
                <a:spcPts val="0"/>
              </a:spcAft>
              <a:buClr>
                <a:srgbClr val="202124"/>
              </a:buClr>
              <a:buSzPts val="1050"/>
              <a:buFont typeface="Roboto"/>
              <a:buAutoNum type="arabicPeriod"/>
            </a:pPr>
            <a:r>
              <a:rPr lang="it" sz="1050">
                <a:solidFill>
                  <a:srgbClr val="202124"/>
                </a:solidFill>
                <a:highlight>
                  <a:srgbClr val="F8F9FA"/>
                </a:highlight>
                <a:latin typeface="Roboto"/>
                <a:ea typeface="Roboto"/>
                <a:cs typeface="Roboto"/>
                <a:sym typeface="Roboto"/>
              </a:rPr>
              <a:t>Si ci sono alcuni professori che no hanno mai effettuato collegamenti.Per quanto riguarda i professori che effettuano lezioni online sono soddisfatto del lavoro svolto.Non ho alcun suggerimento</a:t>
            </a:r>
            <a:endParaRPr sz="1050">
              <a:solidFill>
                <a:srgbClr val="202124"/>
              </a:solidFill>
              <a:highlight>
                <a:srgbClr val="F8F9FA"/>
              </a:highlight>
              <a:latin typeface="Roboto"/>
              <a:ea typeface="Roboto"/>
              <a:cs typeface="Roboto"/>
              <a:sym typeface="Roboto"/>
            </a:endParaRPr>
          </a:p>
          <a:p>
            <a:pPr marL="457200" marR="101600" lvl="0" indent="-295275" algn="l" rtl="0">
              <a:lnSpc>
                <a:spcPct val="142857"/>
              </a:lnSpc>
              <a:spcBef>
                <a:spcPts val="0"/>
              </a:spcBef>
              <a:spcAft>
                <a:spcPts val="0"/>
              </a:spcAft>
              <a:buClr>
                <a:srgbClr val="202124"/>
              </a:buClr>
              <a:buSzPts val="1050"/>
              <a:buFont typeface="Roboto"/>
              <a:buAutoNum type="arabicPeriod"/>
            </a:pPr>
            <a:r>
              <a:rPr lang="it" sz="1050">
                <a:solidFill>
                  <a:srgbClr val="202124"/>
                </a:solidFill>
                <a:highlight>
                  <a:srgbClr val="F8F9FA"/>
                </a:highlight>
                <a:latin typeface="Roboto"/>
                <a:ea typeface="Roboto"/>
                <a:cs typeface="Roboto"/>
                <a:sym typeface="Roboto"/>
              </a:rPr>
              <a:t>Vorrei che venisse utilizzata una piattaforma unica per le video lezioni e per i compiti</a:t>
            </a:r>
            <a:endParaRPr sz="1050">
              <a:solidFill>
                <a:srgbClr val="202124"/>
              </a:solidFill>
              <a:highlight>
                <a:srgbClr val="F8F9FA"/>
              </a:highlight>
              <a:latin typeface="Roboto"/>
              <a:ea typeface="Roboto"/>
              <a:cs typeface="Roboto"/>
              <a:sym typeface="Roboto"/>
            </a:endParaRPr>
          </a:p>
          <a:p>
            <a:pPr marL="457200" marR="101600" lvl="0" indent="-295275" algn="l" rtl="0">
              <a:lnSpc>
                <a:spcPct val="142857"/>
              </a:lnSpc>
              <a:spcBef>
                <a:spcPts val="0"/>
              </a:spcBef>
              <a:spcAft>
                <a:spcPts val="0"/>
              </a:spcAft>
              <a:buClr>
                <a:srgbClr val="202124"/>
              </a:buClr>
              <a:buSzPts val="1050"/>
              <a:buFont typeface="Roboto"/>
              <a:buAutoNum type="arabicPeriod"/>
            </a:pPr>
            <a:r>
              <a:rPr lang="it" sz="1050">
                <a:solidFill>
                  <a:srgbClr val="202124"/>
                </a:solidFill>
                <a:highlight>
                  <a:srgbClr val="F8F9FA"/>
                </a:highlight>
                <a:latin typeface="Roboto"/>
                <a:ea typeface="Roboto"/>
                <a:cs typeface="Roboto"/>
                <a:sym typeface="Roboto"/>
              </a:rPr>
              <a:t>Sono sempre in contatto con i docenti e sono soddisfatto delle attività</a:t>
            </a:r>
            <a:endParaRPr sz="1050">
              <a:solidFill>
                <a:srgbClr val="202124"/>
              </a:solidFill>
              <a:highlight>
                <a:srgbClr val="F8F9FA"/>
              </a:highlight>
              <a:latin typeface="Roboto"/>
              <a:ea typeface="Roboto"/>
              <a:cs typeface="Roboto"/>
              <a:sym typeface="Roboto"/>
            </a:endParaRPr>
          </a:p>
          <a:p>
            <a:pPr marL="457200" marR="101600" lvl="0" indent="-295275" algn="l" rtl="0">
              <a:lnSpc>
                <a:spcPct val="142857"/>
              </a:lnSpc>
              <a:spcBef>
                <a:spcPts val="0"/>
              </a:spcBef>
              <a:spcAft>
                <a:spcPts val="0"/>
              </a:spcAft>
              <a:buClr>
                <a:srgbClr val="202124"/>
              </a:buClr>
              <a:buSzPts val="1050"/>
              <a:buFont typeface="Roboto"/>
              <a:buAutoNum type="arabicPeriod"/>
            </a:pPr>
            <a:r>
              <a:rPr lang="it" sz="1050">
                <a:solidFill>
                  <a:srgbClr val="202124"/>
                </a:solidFill>
                <a:highlight>
                  <a:srgbClr val="F8F9FA"/>
                </a:highlight>
                <a:latin typeface="Roboto"/>
                <a:ea typeface="Roboto"/>
                <a:cs typeface="Roboto"/>
                <a:sym typeface="Roboto"/>
              </a:rPr>
              <a:t>Sono molto contento di passare del tempo con i prof</a:t>
            </a:r>
            <a:endParaRPr sz="1050">
              <a:solidFill>
                <a:srgbClr val="202124"/>
              </a:solidFill>
              <a:highlight>
                <a:srgbClr val="F8F9FA"/>
              </a:highlight>
              <a:latin typeface="Roboto"/>
              <a:ea typeface="Roboto"/>
              <a:cs typeface="Roboto"/>
              <a:sym typeface="Roboto"/>
            </a:endParaRPr>
          </a:p>
          <a:p>
            <a:pPr marL="457200" marR="101600" lvl="0" indent="-295275" algn="l" rtl="0">
              <a:lnSpc>
                <a:spcPct val="142857"/>
              </a:lnSpc>
              <a:spcBef>
                <a:spcPts val="0"/>
              </a:spcBef>
              <a:spcAft>
                <a:spcPts val="0"/>
              </a:spcAft>
              <a:buClr>
                <a:srgbClr val="202124"/>
              </a:buClr>
              <a:buSzPts val="1050"/>
              <a:buFont typeface="Roboto"/>
              <a:buAutoNum type="arabicPeriod"/>
            </a:pPr>
            <a:r>
              <a:rPr lang="it" sz="1050">
                <a:solidFill>
                  <a:srgbClr val="202124"/>
                </a:solidFill>
                <a:highlight>
                  <a:srgbClr val="F8F9FA"/>
                </a:highlight>
                <a:latin typeface="Roboto"/>
                <a:ea typeface="Roboto"/>
                <a:cs typeface="Roboto"/>
                <a:sym typeface="Roboto"/>
              </a:rPr>
              <a:t>Mai fatto lezione, esercizi o altro, non riesco ad unirmi visto che ho il solo il telefono.</a:t>
            </a:r>
            <a:endParaRPr sz="1050">
              <a:solidFill>
                <a:srgbClr val="202124"/>
              </a:solidFill>
              <a:highlight>
                <a:srgbClr val="F8F9FA"/>
              </a:highlight>
              <a:latin typeface="Roboto"/>
              <a:ea typeface="Roboto"/>
              <a:cs typeface="Roboto"/>
              <a:sym typeface="Roboto"/>
            </a:endParaRPr>
          </a:p>
          <a:p>
            <a:pPr marL="457200" marR="101600" lvl="0" indent="-295275" algn="l" rtl="0">
              <a:lnSpc>
                <a:spcPct val="142857"/>
              </a:lnSpc>
              <a:spcBef>
                <a:spcPts val="0"/>
              </a:spcBef>
              <a:spcAft>
                <a:spcPts val="0"/>
              </a:spcAft>
              <a:buClr>
                <a:srgbClr val="202124"/>
              </a:buClr>
              <a:buSzPts val="1050"/>
              <a:buFont typeface="Roboto"/>
              <a:buAutoNum type="arabicPeriod"/>
            </a:pPr>
            <a:r>
              <a:rPr lang="it" sz="1050">
                <a:solidFill>
                  <a:srgbClr val="202124"/>
                </a:solidFill>
                <a:highlight>
                  <a:srgbClr val="F8F9FA"/>
                </a:highlight>
                <a:latin typeface="Roboto"/>
                <a:ea typeface="Roboto"/>
                <a:cs typeface="Roboto"/>
                <a:sym typeface="Roboto"/>
              </a:rPr>
              <a:t>sono in contatto con tutti i prof e non ho problemi</a:t>
            </a:r>
            <a:endParaRPr sz="1050">
              <a:solidFill>
                <a:srgbClr val="202124"/>
              </a:solidFill>
              <a:highlight>
                <a:srgbClr val="F8F9FA"/>
              </a:highlight>
              <a:latin typeface="Roboto"/>
              <a:ea typeface="Roboto"/>
              <a:cs typeface="Roboto"/>
              <a:sym typeface="Roboto"/>
            </a:endParaRPr>
          </a:p>
          <a:p>
            <a:pPr marL="457200" marR="101600" lvl="0" indent="-295275" algn="l" rtl="0">
              <a:lnSpc>
                <a:spcPct val="142857"/>
              </a:lnSpc>
              <a:spcBef>
                <a:spcPts val="0"/>
              </a:spcBef>
              <a:spcAft>
                <a:spcPts val="0"/>
              </a:spcAft>
              <a:buClr>
                <a:srgbClr val="202124"/>
              </a:buClr>
              <a:buSzPts val="1050"/>
              <a:buFont typeface="Roboto"/>
              <a:buAutoNum type="arabicPeriod"/>
            </a:pPr>
            <a:r>
              <a:rPr lang="it" sz="1050">
                <a:solidFill>
                  <a:srgbClr val="202124"/>
                </a:solidFill>
                <a:highlight>
                  <a:srgbClr val="F8F9FA"/>
                </a:highlight>
                <a:latin typeface="Roboto"/>
                <a:ea typeface="Roboto"/>
                <a:cs typeface="Roboto"/>
                <a:sym typeface="Roboto"/>
              </a:rPr>
              <a:t>Sarebbe meglio fare le video lezioni il pomeriggio</a:t>
            </a:r>
            <a:endParaRPr sz="1050">
              <a:solidFill>
                <a:srgbClr val="202124"/>
              </a:solidFill>
              <a:highlight>
                <a:srgbClr val="F8F9FA"/>
              </a:highlight>
              <a:latin typeface="Roboto"/>
              <a:ea typeface="Roboto"/>
              <a:cs typeface="Roboto"/>
              <a:sym typeface="Roboto"/>
            </a:endParaRPr>
          </a:p>
          <a:p>
            <a:pPr marL="0" lvl="0" indent="0" algn="l" rtl="0">
              <a:spcBef>
                <a:spcPts val="0"/>
              </a:spcBef>
              <a:spcAft>
                <a:spcPts val="1600"/>
              </a:spcAft>
              <a:buNone/>
            </a:pPr>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59" name="Google Shape;459;p75"/>
          <p:cNvSpPr txBox="1">
            <a:spLocks noGrp="1"/>
          </p:cNvSpPr>
          <p:nvPr>
            <p:ph type="title"/>
          </p:nvPr>
        </p:nvSpPr>
        <p:spPr>
          <a:xfrm>
            <a:off x="1083900" y="580775"/>
            <a:ext cx="6976200" cy="825600"/>
          </a:xfrm>
          <a:prstGeom prst="rect">
            <a:avLst/>
          </a:prstGeom>
          <a:solidFill>
            <a:srgbClr val="FFFFFF"/>
          </a:solidFill>
          <a:ln w="114300"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it" b="1">
                <a:solidFill>
                  <a:srgbClr val="0000FF"/>
                </a:solidFill>
                <a:highlight>
                  <a:srgbClr val="FFFFFF"/>
                </a:highlight>
                <a:latin typeface="Times New Roman"/>
                <a:ea typeface="Times New Roman"/>
                <a:cs typeface="Times New Roman"/>
                <a:sym typeface="Times New Roman"/>
              </a:rPr>
              <a:t>QUESTIONARIO ALUNNI SEDE ITTL</a:t>
            </a:r>
            <a:r>
              <a:rPr lang="it" b="1">
                <a:highlight>
                  <a:srgbClr val="FFFFFF"/>
                </a:highlight>
                <a:latin typeface="Times New Roman"/>
                <a:ea typeface="Times New Roman"/>
                <a:cs typeface="Times New Roman"/>
                <a:sym typeface="Times New Roman"/>
              </a:rPr>
              <a:t> </a:t>
            </a:r>
            <a:endParaRPr b="1">
              <a:highlight>
                <a:srgbClr val="FFFFFF"/>
              </a:highlight>
              <a:latin typeface="Times New Roman"/>
              <a:ea typeface="Times New Roman"/>
              <a:cs typeface="Times New Roman"/>
              <a:sym typeface="Times New Roman"/>
            </a:endParaRPr>
          </a:p>
        </p:txBody>
      </p:sp>
      <p:pic>
        <p:nvPicPr>
          <p:cNvPr id="460" name="Google Shape;460;p75" descr="Grafico delle risposte di Moduli. Titolo della domanda: Quale classe frequentì?. Numero di risposte: 269 risposte."/>
          <p:cNvPicPr preferRelativeResize="0"/>
          <p:nvPr/>
        </p:nvPicPr>
        <p:blipFill>
          <a:blip r:embed="rId3">
            <a:alphaModFix/>
          </a:blip>
          <a:stretch>
            <a:fillRect/>
          </a:stretch>
        </p:blipFill>
        <p:spPr>
          <a:xfrm>
            <a:off x="858325" y="1539450"/>
            <a:ext cx="7427350" cy="3125675"/>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pic>
        <p:nvPicPr>
          <p:cNvPr id="465" name="Google Shape;465;p76" descr="Grafico delle risposte di Moduli. Titolo della domanda: Hai visitato la nuova sezione del sito dedicata alla didattica a distanza DaD?. Numero di risposte: 269 risposte."/>
          <p:cNvPicPr preferRelativeResize="0"/>
          <p:nvPr/>
        </p:nvPicPr>
        <p:blipFill>
          <a:blip r:embed="rId3">
            <a:alphaModFix/>
          </a:blip>
          <a:stretch>
            <a:fillRect/>
          </a:stretch>
        </p:blipFill>
        <p:spPr>
          <a:xfrm>
            <a:off x="468300" y="652000"/>
            <a:ext cx="8414650" cy="35411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pic>
        <p:nvPicPr>
          <p:cNvPr id="229" name="Google Shape;229;p32" descr="Grafico delle risposte di Moduli. Titolo della domanda: Ho utilizzato metodologie di D.A.D.. Numero di risposte: 57 risposte."/>
          <p:cNvPicPr preferRelativeResize="0"/>
          <p:nvPr/>
        </p:nvPicPr>
        <p:blipFill>
          <a:blip r:embed="rId3">
            <a:alphaModFix/>
          </a:blip>
          <a:stretch>
            <a:fillRect/>
          </a:stretch>
        </p:blipFill>
        <p:spPr>
          <a:xfrm>
            <a:off x="392400" y="485800"/>
            <a:ext cx="8359200" cy="3970625"/>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pic>
        <p:nvPicPr>
          <p:cNvPr id="470" name="Google Shape;470;p77" descr="Grafico delle risposte di Moduli. Titolo della domanda: Sei riuscito/a ad accedere al registro elettronico per la consultazione del materiale didattico?. Numero di risposte: 269 risposte."/>
          <p:cNvPicPr preferRelativeResize="0"/>
          <p:nvPr/>
        </p:nvPicPr>
        <p:blipFill>
          <a:blip r:embed="rId3">
            <a:alphaModFix/>
          </a:blip>
          <a:stretch>
            <a:fillRect/>
          </a:stretch>
        </p:blipFill>
        <p:spPr>
          <a:xfrm>
            <a:off x="413200" y="662250"/>
            <a:ext cx="8316250" cy="3499750"/>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p:pic>
        <p:nvPicPr>
          <p:cNvPr id="475" name="Google Shape;475;p78" descr="Grafico delle risposte di Moduli. Titolo della domanda: Hai consultato il registro elettronico per visionare gli esiti relativi ai consigli quadrimestrali?. Numero di risposte: 269 risposte."/>
          <p:cNvPicPr preferRelativeResize="0"/>
          <p:nvPr/>
        </p:nvPicPr>
        <p:blipFill>
          <a:blip r:embed="rId3">
            <a:alphaModFix/>
          </a:blip>
          <a:stretch>
            <a:fillRect/>
          </a:stretch>
        </p:blipFill>
        <p:spPr>
          <a:xfrm>
            <a:off x="612600" y="652000"/>
            <a:ext cx="8125450" cy="3419450"/>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Google Shape;480;p79"/>
          <p:cNvSpPr txBox="1"/>
          <p:nvPr/>
        </p:nvSpPr>
        <p:spPr>
          <a:xfrm>
            <a:off x="548050" y="3868625"/>
            <a:ext cx="2234400" cy="78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it" sz="900">
                <a:highlight>
                  <a:srgbClr val="FBFCC5"/>
                </a:highlight>
              </a:rPr>
              <a:t>La didattica a distanza è l'occasione per consolidare le competenze degli studenti come le competenze digitali e consolidare la didattica collaborativa tra docenti e alunni</a:t>
            </a:r>
            <a:endParaRPr/>
          </a:p>
        </p:txBody>
      </p:sp>
      <p:sp>
        <p:nvSpPr>
          <p:cNvPr id="481" name="Google Shape;481;p79"/>
          <p:cNvSpPr txBox="1"/>
          <p:nvPr/>
        </p:nvSpPr>
        <p:spPr>
          <a:xfrm>
            <a:off x="3310800" y="3868625"/>
            <a:ext cx="2522400" cy="78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it" sz="900">
                <a:highlight>
                  <a:srgbClr val="FBFCC5"/>
                </a:highlight>
              </a:rPr>
              <a:t>In questa situazione di emergenza sono state attivate dal Colombo tutte le strategie e metodologie possibili per sostenere i processi di apprendimento a distanza degli alunni</a:t>
            </a:r>
            <a:endParaRPr/>
          </a:p>
        </p:txBody>
      </p:sp>
      <p:sp>
        <p:nvSpPr>
          <p:cNvPr id="482" name="Google Shape;482;p79"/>
          <p:cNvSpPr txBox="1"/>
          <p:nvPr/>
        </p:nvSpPr>
        <p:spPr>
          <a:xfrm>
            <a:off x="6049950" y="3868625"/>
            <a:ext cx="2522400" cy="78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it" sz="900">
                <a:highlight>
                  <a:srgbClr val="FBFCC5"/>
                </a:highlight>
              </a:rPr>
              <a:t>In questa situazione di emergenza sono state attivate dai tuoi docenti le giuste scelte per poter svolgere le attività previste in modo coinvolgente e proficuo per la tua crescita culturale</a:t>
            </a:r>
            <a:endParaRPr/>
          </a:p>
        </p:txBody>
      </p:sp>
      <p:pic>
        <p:nvPicPr>
          <p:cNvPr id="483" name="Google Shape;483;p79" descr="Grafico delle risposte di Moduli. Titolo della domanda: indica il tuo grado di soddisfazione alle seguenti affermazioni. Numero di risposte: ."/>
          <p:cNvPicPr preferRelativeResize="0"/>
          <p:nvPr/>
        </p:nvPicPr>
        <p:blipFill>
          <a:blip r:embed="rId3">
            <a:alphaModFix/>
          </a:blip>
          <a:stretch>
            <a:fillRect/>
          </a:stretch>
        </p:blipFill>
        <p:spPr>
          <a:xfrm>
            <a:off x="548050" y="232350"/>
            <a:ext cx="8024299" cy="3563826"/>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pic>
        <p:nvPicPr>
          <p:cNvPr id="488" name="Google Shape;488;p80" descr="Grafico delle risposte di Moduli. Titolo della domanda: Con quali strumenti i docenti del consiglio di classe  sono in contatto con te? . Numero di risposte: 269 risposte."/>
          <p:cNvPicPr preferRelativeResize="0"/>
          <p:nvPr/>
        </p:nvPicPr>
        <p:blipFill>
          <a:blip r:embed="rId3">
            <a:alphaModFix/>
          </a:blip>
          <a:stretch>
            <a:fillRect/>
          </a:stretch>
        </p:blipFill>
        <p:spPr>
          <a:xfrm>
            <a:off x="329750" y="556675"/>
            <a:ext cx="8484499" cy="4030150"/>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492"/>
        <p:cNvGrpSpPr/>
        <p:nvPr/>
      </p:nvGrpSpPr>
      <p:grpSpPr>
        <a:xfrm>
          <a:off x="0" y="0"/>
          <a:ext cx="0" cy="0"/>
          <a:chOff x="0" y="0"/>
          <a:chExt cx="0" cy="0"/>
        </a:xfrm>
      </p:grpSpPr>
      <p:pic>
        <p:nvPicPr>
          <p:cNvPr id="493" name="Google Shape;493;p81" descr="Grafico delle risposte di Moduli. Titolo della domanda: Quale piattaforma eLearning stanno utilizzando per la didattica a distanza i tuoi docenti?. Numero di risposte: 269 risposte."/>
          <p:cNvPicPr preferRelativeResize="0"/>
          <p:nvPr/>
        </p:nvPicPr>
        <p:blipFill>
          <a:blip r:embed="rId3">
            <a:alphaModFix/>
          </a:blip>
          <a:stretch>
            <a:fillRect/>
          </a:stretch>
        </p:blipFill>
        <p:spPr>
          <a:xfrm>
            <a:off x="393138" y="586787"/>
            <a:ext cx="8357724" cy="3969925"/>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pic>
        <p:nvPicPr>
          <p:cNvPr id="498" name="Google Shape;498;p82" descr="Grafico delle risposte di Moduli. Titolo della domanda: sei soddisfatto del modo con cui sei in contatto con i suoi docenti?. Numero di risposte: 269 risposte."/>
          <p:cNvPicPr preferRelativeResize="0"/>
          <p:nvPr/>
        </p:nvPicPr>
        <p:blipFill>
          <a:blip r:embed="rId3">
            <a:alphaModFix/>
          </a:blip>
          <a:stretch>
            <a:fillRect/>
          </a:stretch>
        </p:blipFill>
        <p:spPr>
          <a:xfrm>
            <a:off x="358650" y="689988"/>
            <a:ext cx="8426676" cy="3546225"/>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pic>
        <p:nvPicPr>
          <p:cNvPr id="503" name="Google Shape;503;p83" descr="Grafico delle risposte di Moduli. Titolo della domanda: Ritieni che le attività proposte siano adeguate alle tue aspettative?. Numero di risposte: 269 risposte."/>
          <p:cNvPicPr preferRelativeResize="0"/>
          <p:nvPr/>
        </p:nvPicPr>
        <p:blipFill>
          <a:blip r:embed="rId3">
            <a:alphaModFix/>
          </a:blip>
          <a:stretch>
            <a:fillRect/>
          </a:stretch>
        </p:blipFill>
        <p:spPr>
          <a:xfrm>
            <a:off x="547088" y="877938"/>
            <a:ext cx="8049826" cy="3387625"/>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pic>
        <p:nvPicPr>
          <p:cNvPr id="508" name="Google Shape;508;p84" descr="Grafico delle risposte di Moduli. Titolo della domanda: Ritieni che il numero di ore dedicate alla didattica a distanza sia adeguato?. Numero di risposte: 269 risposte."/>
          <p:cNvPicPr preferRelativeResize="0"/>
          <p:nvPr/>
        </p:nvPicPr>
        <p:blipFill>
          <a:blip r:embed="rId3">
            <a:alphaModFix/>
          </a:blip>
          <a:stretch>
            <a:fillRect/>
          </a:stretch>
        </p:blipFill>
        <p:spPr>
          <a:xfrm>
            <a:off x="510850" y="766850"/>
            <a:ext cx="8200500" cy="3451050"/>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512"/>
        <p:cNvGrpSpPr/>
        <p:nvPr/>
      </p:nvGrpSpPr>
      <p:grpSpPr>
        <a:xfrm>
          <a:off x="0" y="0"/>
          <a:ext cx="0" cy="0"/>
          <a:chOff x="0" y="0"/>
          <a:chExt cx="0" cy="0"/>
        </a:xfrm>
      </p:grpSpPr>
      <p:pic>
        <p:nvPicPr>
          <p:cNvPr id="513" name="Google Shape;513;p85" descr="Grafico delle risposte di Moduli. Titolo della domanda: Quali sono i materiali che ti inviano?. Numero di risposte: 269 risposte."/>
          <p:cNvPicPr preferRelativeResize="0"/>
          <p:nvPr/>
        </p:nvPicPr>
        <p:blipFill>
          <a:blip r:embed="rId3">
            <a:alphaModFix/>
          </a:blip>
          <a:stretch>
            <a:fillRect/>
          </a:stretch>
        </p:blipFill>
        <p:spPr>
          <a:xfrm>
            <a:off x="224850" y="472450"/>
            <a:ext cx="8631401" cy="4198599"/>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pic>
        <p:nvPicPr>
          <p:cNvPr id="518" name="Google Shape;518;p86" descr="Grafico delle risposte di Moduli. Titolo della domanda: Quale delle seguenti attività svolgi in collegamenti video?. Numero di risposte: 269 risposte."/>
          <p:cNvPicPr preferRelativeResize="0"/>
          <p:nvPr/>
        </p:nvPicPr>
        <p:blipFill>
          <a:blip r:embed="rId3">
            <a:alphaModFix/>
          </a:blip>
          <a:stretch>
            <a:fillRect/>
          </a:stretch>
        </p:blipFill>
        <p:spPr>
          <a:xfrm>
            <a:off x="201688" y="495850"/>
            <a:ext cx="8740625" cy="41518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pic>
        <p:nvPicPr>
          <p:cNvPr id="234" name="Google Shape;234;p33" descr="Grafico delle risposte di Moduli. Titolo della domanda: Quale piattaforma eLearning stai utilizzando per la didattica a distanza?. Numero di risposte: 57 risposte."/>
          <p:cNvPicPr preferRelativeResize="0"/>
          <p:nvPr/>
        </p:nvPicPr>
        <p:blipFill>
          <a:blip r:embed="rId3">
            <a:alphaModFix/>
          </a:blip>
          <a:stretch>
            <a:fillRect/>
          </a:stretch>
        </p:blipFill>
        <p:spPr>
          <a:xfrm>
            <a:off x="1514675" y="342113"/>
            <a:ext cx="6348150" cy="4459275"/>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522"/>
        <p:cNvGrpSpPr/>
        <p:nvPr/>
      </p:nvGrpSpPr>
      <p:grpSpPr>
        <a:xfrm>
          <a:off x="0" y="0"/>
          <a:ext cx="0" cy="0"/>
          <a:chOff x="0" y="0"/>
          <a:chExt cx="0" cy="0"/>
        </a:xfrm>
      </p:grpSpPr>
      <p:pic>
        <p:nvPicPr>
          <p:cNvPr id="523" name="Google Shape;523;p87" descr="Grafico delle risposte di Moduli. Titolo della domanda: In quale ore sono organizzate le video-lezioni dai docenti? . Numero di risposte: 269 risposte."/>
          <p:cNvPicPr preferRelativeResize="0"/>
          <p:nvPr/>
        </p:nvPicPr>
        <p:blipFill>
          <a:blip r:embed="rId3">
            <a:alphaModFix/>
          </a:blip>
          <a:stretch>
            <a:fillRect/>
          </a:stretch>
        </p:blipFill>
        <p:spPr>
          <a:xfrm>
            <a:off x="487638" y="631675"/>
            <a:ext cx="8168724" cy="3880150"/>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527"/>
        <p:cNvGrpSpPr/>
        <p:nvPr/>
      </p:nvGrpSpPr>
      <p:grpSpPr>
        <a:xfrm>
          <a:off x="0" y="0"/>
          <a:ext cx="0" cy="0"/>
          <a:chOff x="0" y="0"/>
          <a:chExt cx="0" cy="0"/>
        </a:xfrm>
      </p:grpSpPr>
      <p:pic>
        <p:nvPicPr>
          <p:cNvPr id="528" name="Google Shape;528;p88" descr="Grafico delle risposte di Moduli. Titolo della domanda: Sei soddisfatto del modo in cui i docenti organizzano le video-lezioni e dell'ora stabilita? . Numero di risposte: 269 risposte."/>
          <p:cNvPicPr preferRelativeResize="0"/>
          <p:nvPr/>
        </p:nvPicPr>
        <p:blipFill>
          <a:blip r:embed="rId3">
            <a:alphaModFix/>
          </a:blip>
          <a:stretch>
            <a:fillRect/>
          </a:stretch>
        </p:blipFill>
        <p:spPr>
          <a:xfrm>
            <a:off x="465588" y="843638"/>
            <a:ext cx="8212824" cy="3456225"/>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pic>
        <p:nvPicPr>
          <p:cNvPr id="533" name="Google Shape;533;p89" descr="Grafico delle risposte di Moduli. Titolo della domanda: Nella didattica a distanza quale strumento usi? . Numero di risposte: 269 risposte."/>
          <p:cNvPicPr preferRelativeResize="0"/>
          <p:nvPr/>
        </p:nvPicPr>
        <p:blipFill>
          <a:blip r:embed="rId3">
            <a:alphaModFix/>
          </a:blip>
          <a:stretch>
            <a:fillRect/>
          </a:stretch>
        </p:blipFill>
        <p:spPr>
          <a:xfrm>
            <a:off x="293525" y="539475"/>
            <a:ext cx="8556950" cy="4064550"/>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537"/>
        <p:cNvGrpSpPr/>
        <p:nvPr/>
      </p:nvGrpSpPr>
      <p:grpSpPr>
        <a:xfrm>
          <a:off x="0" y="0"/>
          <a:ext cx="0" cy="0"/>
          <a:chOff x="0" y="0"/>
          <a:chExt cx="0" cy="0"/>
        </a:xfrm>
      </p:grpSpPr>
      <p:pic>
        <p:nvPicPr>
          <p:cNvPr id="538" name="Google Shape;538;p90" descr="Grafico delle risposte di Moduli. Titolo della domanda: Quali problematiche sono riscontrate nello svolgere la didattica a distanza? . Numero di risposte: 269 risposte."/>
          <p:cNvPicPr preferRelativeResize="0"/>
          <p:nvPr/>
        </p:nvPicPr>
        <p:blipFill>
          <a:blip r:embed="rId3">
            <a:alphaModFix/>
          </a:blip>
          <a:stretch>
            <a:fillRect/>
          </a:stretch>
        </p:blipFill>
        <p:spPr>
          <a:xfrm>
            <a:off x="324988" y="312775"/>
            <a:ext cx="8494025" cy="4517951"/>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pic>
        <p:nvPicPr>
          <p:cNvPr id="543" name="Google Shape;543;p91" descr="Grafico delle risposte di Moduli. Titolo della domanda: Con quali discipline ci sono stati contatti online ? . Numero di risposte: 269 risposte."/>
          <p:cNvPicPr preferRelativeResize="0"/>
          <p:nvPr/>
        </p:nvPicPr>
        <p:blipFill>
          <a:blip r:embed="rId3">
            <a:alphaModFix/>
          </a:blip>
          <a:stretch>
            <a:fillRect/>
          </a:stretch>
        </p:blipFill>
        <p:spPr>
          <a:xfrm>
            <a:off x="306375" y="160650"/>
            <a:ext cx="8531250" cy="4822200"/>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547"/>
        <p:cNvGrpSpPr/>
        <p:nvPr/>
      </p:nvGrpSpPr>
      <p:grpSpPr>
        <a:xfrm>
          <a:off x="0" y="0"/>
          <a:ext cx="0" cy="0"/>
          <a:chOff x="0" y="0"/>
          <a:chExt cx="0" cy="0"/>
        </a:xfrm>
      </p:grpSpPr>
      <p:sp>
        <p:nvSpPr>
          <p:cNvPr id="548" name="Google Shape;548;p92"/>
          <p:cNvSpPr txBox="1">
            <a:spLocks noGrp="1"/>
          </p:cNvSpPr>
          <p:nvPr>
            <p:ph type="title"/>
          </p:nvPr>
        </p:nvSpPr>
        <p:spPr>
          <a:xfrm>
            <a:off x="639625" y="306475"/>
            <a:ext cx="7505700" cy="954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 sz="1300" b="1">
                <a:solidFill>
                  <a:srgbClr val="202124"/>
                </a:solidFill>
                <a:highlight>
                  <a:srgbClr val="FFFFFF"/>
                </a:highlight>
                <a:latin typeface="Times New Roman"/>
                <a:ea typeface="Times New Roman"/>
                <a:cs typeface="Times New Roman"/>
                <a:sym typeface="Times New Roman"/>
              </a:rPr>
              <a:t>Se non ha mai avuto contatti con alcuni docenti potresti indicare in poche parole la motivazione? E se non sei soddisfatto delle attività proposte cosa proponi? Commenti, suggerimenti, proposte ci aiuteranno a migliorare. Grazie per la tu collaborazione</a:t>
            </a:r>
            <a:endParaRPr sz="1000" b="1">
              <a:solidFill>
                <a:srgbClr val="202124"/>
              </a:solidFill>
              <a:highlight>
                <a:srgbClr val="FFFFFF"/>
              </a:highlight>
              <a:latin typeface="Times New Roman"/>
              <a:ea typeface="Times New Roman"/>
              <a:cs typeface="Times New Roman"/>
              <a:sym typeface="Times New Roman"/>
            </a:endParaRPr>
          </a:p>
          <a:p>
            <a:pPr marL="0" lvl="0" indent="0" algn="l" rtl="0">
              <a:spcBef>
                <a:spcPts val="0"/>
              </a:spcBef>
              <a:spcAft>
                <a:spcPts val="0"/>
              </a:spcAft>
              <a:buNone/>
            </a:pPr>
            <a:r>
              <a:rPr lang="it" sz="900">
                <a:solidFill>
                  <a:srgbClr val="202124"/>
                </a:solidFill>
                <a:highlight>
                  <a:srgbClr val="FFFFFF"/>
                </a:highlight>
                <a:latin typeface="Roboto"/>
                <a:ea typeface="Roboto"/>
                <a:cs typeface="Roboto"/>
                <a:sym typeface="Roboto"/>
              </a:rPr>
              <a:t>62 risposte</a:t>
            </a:r>
            <a:endParaRPr/>
          </a:p>
        </p:txBody>
      </p:sp>
      <p:sp>
        <p:nvSpPr>
          <p:cNvPr id="549" name="Google Shape;549;p92"/>
          <p:cNvSpPr txBox="1"/>
          <p:nvPr/>
        </p:nvSpPr>
        <p:spPr>
          <a:xfrm>
            <a:off x="278700" y="1261075"/>
            <a:ext cx="8586600" cy="3754800"/>
          </a:xfrm>
          <a:prstGeom prst="rect">
            <a:avLst/>
          </a:prstGeom>
          <a:noFill/>
          <a:ln>
            <a:noFill/>
          </a:ln>
        </p:spPr>
        <p:txBody>
          <a:bodyPr spcFirstLastPara="1" wrap="square" lIns="91425" tIns="91425" rIns="91425" bIns="91425" anchor="t" anchorCtr="0">
            <a:noAutofit/>
          </a:bodyPr>
          <a:lstStyle/>
          <a:p>
            <a:pPr marL="457200" lvl="0" indent="-295275" algn="l" rtl="0">
              <a:lnSpc>
                <a:spcPct val="136363"/>
              </a:lnSpc>
              <a:spcBef>
                <a:spcPts val="0"/>
              </a:spcBef>
              <a:spcAft>
                <a:spcPts val="0"/>
              </a:spcAft>
              <a:buClr>
                <a:srgbClr val="202124"/>
              </a:buClr>
              <a:buSzPts val="1050"/>
              <a:buFont typeface="Times New Roman"/>
              <a:buChar char="●"/>
            </a:pPr>
            <a:r>
              <a:rPr lang="it" sz="1050">
                <a:solidFill>
                  <a:srgbClr val="202124"/>
                </a:solidFill>
                <a:highlight>
                  <a:srgbClr val="F8F9FA"/>
                </a:highlight>
                <a:latin typeface="Times New Roman"/>
                <a:ea typeface="Times New Roman"/>
                <a:cs typeface="Times New Roman"/>
                <a:sym typeface="Times New Roman"/>
              </a:rPr>
              <a:t>sono soddisfatto</a:t>
            </a:r>
            <a:endParaRPr sz="1050">
              <a:solidFill>
                <a:srgbClr val="202124"/>
              </a:solidFill>
              <a:highlight>
                <a:srgbClr val="F8F9FA"/>
              </a:highlight>
              <a:latin typeface="Times New Roman"/>
              <a:ea typeface="Times New Roman"/>
              <a:cs typeface="Times New Roman"/>
              <a:sym typeface="Times New Roman"/>
            </a:endParaRPr>
          </a:p>
          <a:p>
            <a:pPr marL="457200" lvl="0" indent="-295275" algn="l" rtl="0">
              <a:lnSpc>
                <a:spcPct val="136363"/>
              </a:lnSpc>
              <a:spcBef>
                <a:spcPts val="0"/>
              </a:spcBef>
              <a:spcAft>
                <a:spcPts val="0"/>
              </a:spcAft>
              <a:buClr>
                <a:srgbClr val="202124"/>
              </a:buClr>
              <a:buSzPts val="1050"/>
              <a:buFont typeface="Times New Roman"/>
              <a:buChar char="●"/>
            </a:pPr>
            <a:r>
              <a:rPr lang="it" sz="1050">
                <a:solidFill>
                  <a:srgbClr val="202124"/>
                </a:solidFill>
                <a:highlight>
                  <a:srgbClr val="F8F9FA"/>
                </a:highlight>
                <a:latin typeface="Times New Roman"/>
                <a:ea typeface="Times New Roman"/>
                <a:cs typeface="Times New Roman"/>
                <a:sym typeface="Times New Roman"/>
              </a:rPr>
              <a:t>Non ho la password per accedere al registro elettronico</a:t>
            </a:r>
            <a:endParaRPr sz="1050">
              <a:solidFill>
                <a:srgbClr val="202124"/>
              </a:solidFill>
              <a:highlight>
                <a:srgbClr val="F8F9FA"/>
              </a:highlight>
              <a:latin typeface="Times New Roman"/>
              <a:ea typeface="Times New Roman"/>
              <a:cs typeface="Times New Roman"/>
              <a:sym typeface="Times New Roman"/>
            </a:endParaRPr>
          </a:p>
          <a:p>
            <a:pPr marL="457200" lvl="0" indent="-295275" algn="l" rtl="0">
              <a:lnSpc>
                <a:spcPct val="136363"/>
              </a:lnSpc>
              <a:spcBef>
                <a:spcPts val="0"/>
              </a:spcBef>
              <a:spcAft>
                <a:spcPts val="0"/>
              </a:spcAft>
              <a:buClr>
                <a:srgbClr val="202124"/>
              </a:buClr>
              <a:buSzPts val="1050"/>
              <a:buFont typeface="Times New Roman"/>
              <a:buChar char="●"/>
            </a:pPr>
            <a:r>
              <a:rPr lang="it" sz="1050">
                <a:solidFill>
                  <a:srgbClr val="202124"/>
                </a:solidFill>
                <a:highlight>
                  <a:srgbClr val="F8F9FA"/>
                </a:highlight>
                <a:latin typeface="Times New Roman"/>
                <a:ea typeface="Times New Roman"/>
                <a:cs typeface="Times New Roman"/>
                <a:sym typeface="Times New Roman"/>
              </a:rPr>
              <a:t>A mio parere ci possono essere diffictà per quanti riguarda le videointerrogazioni in quanto sono presenti le nostre famiglie con le relative difficoltà. Per questo preferirei svolgere dei test scritti o comunque evitando videointerrogazioni per esprimere al meglio le conoscenze senza alcuna i terruzione.</a:t>
            </a:r>
            <a:endParaRPr sz="1050">
              <a:solidFill>
                <a:srgbClr val="202124"/>
              </a:solidFill>
              <a:highlight>
                <a:srgbClr val="F8F9FA"/>
              </a:highlight>
              <a:latin typeface="Times New Roman"/>
              <a:ea typeface="Times New Roman"/>
              <a:cs typeface="Times New Roman"/>
              <a:sym typeface="Times New Roman"/>
            </a:endParaRPr>
          </a:p>
          <a:p>
            <a:pPr marL="457200" lvl="0" indent="-295275" algn="l" rtl="0">
              <a:lnSpc>
                <a:spcPct val="136363"/>
              </a:lnSpc>
              <a:spcBef>
                <a:spcPts val="0"/>
              </a:spcBef>
              <a:spcAft>
                <a:spcPts val="0"/>
              </a:spcAft>
              <a:buClr>
                <a:srgbClr val="202124"/>
              </a:buClr>
              <a:buSzPts val="1050"/>
              <a:buFont typeface="Times New Roman"/>
              <a:buChar char="●"/>
            </a:pPr>
            <a:r>
              <a:rPr lang="it" sz="1050">
                <a:solidFill>
                  <a:srgbClr val="202124"/>
                </a:solidFill>
                <a:highlight>
                  <a:srgbClr val="F8F9FA"/>
                </a:highlight>
                <a:latin typeface="Times New Roman"/>
                <a:ea typeface="Times New Roman"/>
                <a:cs typeface="Times New Roman"/>
                <a:sym typeface="Times New Roman"/>
              </a:rPr>
              <a:t>Sono soddisfatto delle attività anche se era meglio tornare a scuola</a:t>
            </a:r>
            <a:endParaRPr sz="1050">
              <a:solidFill>
                <a:srgbClr val="202124"/>
              </a:solidFill>
              <a:highlight>
                <a:srgbClr val="F8F9FA"/>
              </a:highlight>
              <a:latin typeface="Times New Roman"/>
              <a:ea typeface="Times New Roman"/>
              <a:cs typeface="Times New Roman"/>
              <a:sym typeface="Times New Roman"/>
            </a:endParaRPr>
          </a:p>
          <a:p>
            <a:pPr marL="457200" lvl="0" indent="-295275" algn="l" rtl="0">
              <a:lnSpc>
                <a:spcPct val="136363"/>
              </a:lnSpc>
              <a:spcBef>
                <a:spcPts val="0"/>
              </a:spcBef>
              <a:spcAft>
                <a:spcPts val="0"/>
              </a:spcAft>
              <a:buClr>
                <a:srgbClr val="202124"/>
              </a:buClr>
              <a:buSzPts val="1050"/>
              <a:buFont typeface="Times New Roman"/>
              <a:buChar char="●"/>
            </a:pPr>
            <a:r>
              <a:rPr lang="it" sz="1050">
                <a:solidFill>
                  <a:srgbClr val="202124"/>
                </a:solidFill>
                <a:highlight>
                  <a:srgbClr val="F8F9FA"/>
                </a:highlight>
                <a:latin typeface="Times New Roman"/>
                <a:ea typeface="Times New Roman"/>
                <a:cs typeface="Times New Roman"/>
                <a:sym typeface="Times New Roman"/>
              </a:rPr>
              <a:t>Consiglio ai professori di rispettare i giorni di assegno e si non assegnare al di fuori delle proprie ore nel senso di rispettare i propri giorni</a:t>
            </a:r>
            <a:endParaRPr sz="1050">
              <a:solidFill>
                <a:srgbClr val="202124"/>
              </a:solidFill>
              <a:highlight>
                <a:srgbClr val="F8F9FA"/>
              </a:highlight>
              <a:latin typeface="Times New Roman"/>
              <a:ea typeface="Times New Roman"/>
              <a:cs typeface="Times New Roman"/>
              <a:sym typeface="Times New Roman"/>
            </a:endParaRPr>
          </a:p>
          <a:p>
            <a:pPr marL="457200" lvl="0" indent="-295275" algn="l" rtl="0">
              <a:lnSpc>
                <a:spcPct val="136363"/>
              </a:lnSpc>
              <a:spcBef>
                <a:spcPts val="0"/>
              </a:spcBef>
              <a:spcAft>
                <a:spcPts val="0"/>
              </a:spcAft>
              <a:buClr>
                <a:srgbClr val="202124"/>
              </a:buClr>
              <a:buSzPts val="1050"/>
              <a:buFont typeface="Times New Roman"/>
              <a:buChar char="●"/>
            </a:pPr>
            <a:r>
              <a:rPr lang="it" sz="1050">
                <a:solidFill>
                  <a:srgbClr val="202124"/>
                </a:solidFill>
                <a:highlight>
                  <a:srgbClr val="F8F9FA"/>
                </a:highlight>
                <a:latin typeface="Times New Roman"/>
                <a:ea typeface="Times New Roman"/>
                <a:cs typeface="Times New Roman"/>
                <a:sym typeface="Times New Roman"/>
              </a:rPr>
              <a:t>Stiamo facendo più adesso a casa che a scuola...</a:t>
            </a:r>
            <a:endParaRPr sz="1050">
              <a:solidFill>
                <a:srgbClr val="202124"/>
              </a:solidFill>
              <a:highlight>
                <a:srgbClr val="F8F9FA"/>
              </a:highlight>
              <a:latin typeface="Times New Roman"/>
              <a:ea typeface="Times New Roman"/>
              <a:cs typeface="Times New Roman"/>
              <a:sym typeface="Times New Roman"/>
            </a:endParaRPr>
          </a:p>
          <a:p>
            <a:pPr marL="457200" lvl="0" indent="-295275" algn="l" rtl="0">
              <a:lnSpc>
                <a:spcPct val="136363"/>
              </a:lnSpc>
              <a:spcBef>
                <a:spcPts val="0"/>
              </a:spcBef>
              <a:spcAft>
                <a:spcPts val="0"/>
              </a:spcAft>
              <a:buClr>
                <a:srgbClr val="202124"/>
              </a:buClr>
              <a:buSzPts val="1050"/>
              <a:buFont typeface="Times New Roman"/>
              <a:buChar char="●"/>
            </a:pPr>
            <a:r>
              <a:rPr lang="it" sz="1050">
                <a:solidFill>
                  <a:srgbClr val="202124"/>
                </a:solidFill>
                <a:highlight>
                  <a:srgbClr val="F8F9FA"/>
                </a:highlight>
                <a:latin typeface="Times New Roman"/>
                <a:ea typeface="Times New Roman"/>
                <a:cs typeface="Times New Roman"/>
                <a:sym typeface="Times New Roman"/>
              </a:rPr>
              <a:t>L'apprendimento con il docente nelle aule è sicuramente insostituibile, soprattutto per alcune discipline che un istituto del genere ha! e deve trasmettere competenze di un certo livello, Nel contesto vedo i docenti molto attivi nel darci i programmi ed indirizzarci per svolgere i nostri compiti nel miglior modo e possibile. In conclusione spero di tornare quanto prima in aula con i docenti</a:t>
            </a:r>
            <a:endParaRPr sz="1050">
              <a:solidFill>
                <a:srgbClr val="202124"/>
              </a:solidFill>
              <a:highlight>
                <a:srgbClr val="F8F9FA"/>
              </a:highlight>
              <a:latin typeface="Times New Roman"/>
              <a:ea typeface="Times New Roman"/>
              <a:cs typeface="Times New Roman"/>
              <a:sym typeface="Times New Roman"/>
            </a:endParaRPr>
          </a:p>
          <a:p>
            <a:pPr marL="457200" lvl="0" indent="-295275" algn="l" rtl="0">
              <a:lnSpc>
                <a:spcPct val="136363"/>
              </a:lnSpc>
              <a:spcBef>
                <a:spcPts val="0"/>
              </a:spcBef>
              <a:spcAft>
                <a:spcPts val="0"/>
              </a:spcAft>
              <a:buClr>
                <a:srgbClr val="202124"/>
              </a:buClr>
              <a:buSzPts val="1050"/>
              <a:buFont typeface="Times New Roman"/>
              <a:buChar char="●"/>
            </a:pPr>
            <a:r>
              <a:rPr lang="it" sz="1050">
                <a:solidFill>
                  <a:srgbClr val="202124"/>
                </a:solidFill>
                <a:highlight>
                  <a:srgbClr val="F8F9FA"/>
                </a:highlight>
                <a:latin typeface="Times New Roman"/>
                <a:ea typeface="Times New Roman"/>
                <a:cs typeface="Times New Roman"/>
                <a:sym typeface="Times New Roman"/>
              </a:rPr>
              <a:t>Penso che ci siano troppe piattaforme, ad esempio italiano e matematica su clasuroom altra 2 materie su weeschool altre 2 che assegnano sul registro elettronico, quindi io preferirei tutti i professori su una sola piattaforma "io preferirei google clasroom perché e l unico che so usare"</a:t>
            </a:r>
            <a:endParaRPr sz="1050">
              <a:solidFill>
                <a:srgbClr val="202124"/>
              </a:solidFill>
              <a:highlight>
                <a:srgbClr val="F8F9FA"/>
              </a:highlight>
              <a:latin typeface="Times New Roman"/>
              <a:ea typeface="Times New Roman"/>
              <a:cs typeface="Times New Roman"/>
              <a:sym typeface="Times New Roman"/>
            </a:endParaRPr>
          </a:p>
          <a:p>
            <a:pPr marL="457200" lvl="0" indent="-295275" algn="l" rtl="0">
              <a:lnSpc>
                <a:spcPct val="136363"/>
              </a:lnSpc>
              <a:spcBef>
                <a:spcPts val="0"/>
              </a:spcBef>
              <a:spcAft>
                <a:spcPts val="0"/>
              </a:spcAft>
              <a:buClr>
                <a:srgbClr val="202124"/>
              </a:buClr>
              <a:buSzPts val="1050"/>
              <a:buFont typeface="Times New Roman"/>
              <a:buChar char="●"/>
            </a:pPr>
            <a:r>
              <a:rPr lang="it" sz="1050">
                <a:solidFill>
                  <a:srgbClr val="202124"/>
                </a:solidFill>
                <a:highlight>
                  <a:srgbClr val="F8F9FA"/>
                </a:highlight>
                <a:latin typeface="Times New Roman"/>
                <a:ea typeface="Times New Roman"/>
                <a:cs typeface="Times New Roman"/>
                <a:sym typeface="Times New Roman"/>
              </a:rPr>
              <a:t>Non ho nessuna proposta e nessuna motivazione per me vabene così la didattica a distanza</a:t>
            </a:r>
            <a:endParaRPr sz="1050">
              <a:solidFill>
                <a:srgbClr val="202124"/>
              </a:solidFill>
              <a:highlight>
                <a:srgbClr val="F8F9FA"/>
              </a:highlight>
              <a:latin typeface="Times New Roman"/>
              <a:ea typeface="Times New Roman"/>
              <a:cs typeface="Times New Roman"/>
              <a:sym typeface="Times New Roman"/>
            </a:endParaRPr>
          </a:p>
          <a:p>
            <a:pPr marL="457200" lvl="0" indent="-295275" algn="l" rtl="0">
              <a:lnSpc>
                <a:spcPct val="136363"/>
              </a:lnSpc>
              <a:spcBef>
                <a:spcPts val="0"/>
              </a:spcBef>
              <a:spcAft>
                <a:spcPts val="0"/>
              </a:spcAft>
              <a:buClr>
                <a:srgbClr val="202124"/>
              </a:buClr>
              <a:buSzPts val="1050"/>
              <a:buFont typeface="Times New Roman"/>
              <a:buChar char="●"/>
            </a:pPr>
            <a:r>
              <a:rPr lang="it" sz="1050">
                <a:solidFill>
                  <a:srgbClr val="202124"/>
                </a:solidFill>
                <a:highlight>
                  <a:srgbClr val="F8F9FA"/>
                </a:highlight>
                <a:latin typeface="Times New Roman"/>
                <a:ea typeface="Times New Roman"/>
                <a:cs typeface="Times New Roman"/>
                <a:sym typeface="Times New Roman"/>
              </a:rPr>
              <a:t>Propongo ai docenti di assegnare meno compiti (come esercizi e lezioni nuove)</a:t>
            </a:r>
            <a:endParaRPr sz="1050">
              <a:solidFill>
                <a:srgbClr val="202124"/>
              </a:solidFill>
              <a:highlight>
                <a:srgbClr val="F8F9FA"/>
              </a:highlight>
              <a:latin typeface="Times New Roman"/>
              <a:ea typeface="Times New Roman"/>
              <a:cs typeface="Times New Roman"/>
              <a:sym typeface="Times New Roman"/>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553"/>
        <p:cNvGrpSpPr/>
        <p:nvPr/>
      </p:nvGrpSpPr>
      <p:grpSpPr>
        <a:xfrm>
          <a:off x="0" y="0"/>
          <a:ext cx="0" cy="0"/>
          <a:chOff x="0" y="0"/>
          <a:chExt cx="0" cy="0"/>
        </a:xfrm>
      </p:grpSpPr>
      <p:sp>
        <p:nvSpPr>
          <p:cNvPr id="554" name="Google Shape;554;p93"/>
          <p:cNvSpPr txBox="1"/>
          <p:nvPr/>
        </p:nvSpPr>
        <p:spPr>
          <a:xfrm>
            <a:off x="0" y="196075"/>
            <a:ext cx="9008100" cy="2690400"/>
          </a:xfrm>
          <a:prstGeom prst="rect">
            <a:avLst/>
          </a:prstGeom>
          <a:noFill/>
          <a:ln>
            <a:noFill/>
          </a:ln>
        </p:spPr>
        <p:txBody>
          <a:bodyPr spcFirstLastPara="1" wrap="square" lIns="91425" tIns="91425" rIns="91425" bIns="91425" anchor="t" anchorCtr="0">
            <a:noAutofit/>
          </a:bodyPr>
          <a:lstStyle/>
          <a:p>
            <a:pPr marL="457200" lvl="0" indent="-288925" algn="l" rtl="0">
              <a:lnSpc>
                <a:spcPct val="136363"/>
              </a:lnSpc>
              <a:spcBef>
                <a:spcPts val="0"/>
              </a:spcBef>
              <a:spcAft>
                <a:spcPts val="0"/>
              </a:spcAft>
              <a:buClr>
                <a:srgbClr val="202124"/>
              </a:buClr>
              <a:buSzPts val="950"/>
              <a:buFont typeface="Times New Roman"/>
              <a:buChar char="●"/>
            </a:pPr>
            <a:r>
              <a:rPr lang="it" sz="950">
                <a:solidFill>
                  <a:srgbClr val="202124"/>
                </a:solidFill>
                <a:highlight>
                  <a:srgbClr val="F8F9FA"/>
                </a:highlight>
                <a:latin typeface="Times New Roman"/>
                <a:ea typeface="Times New Roman"/>
                <a:cs typeface="Times New Roman"/>
                <a:sym typeface="Times New Roman"/>
              </a:rPr>
              <a:t>Con una tale disorganizzazione mandate solo in confusione lo studente....Soprattutto a noi ragazzi di 5^, ( in vista ad un esame di Stato) sovraccaricarci di compiti ed argomenti nuovi solo perché un insegnate deve andare avanti per concludere il programma.....NO! È inaccettabile questo comportamento , bisogna darsi una regolata! Il mio consiglio è quello di: -Innanzitutto fare un consiglio fra docenti per stabilire un orario adeguato delle lezioni MATTUTINE e NON pomeridiane preferibilmente , così il pomeriggio possiamo dedicarci allo studio e ad altro visto che non è per niente consono passare una giornata intera dinanzi uno schermo. -DIMINUIRE ASSOLUTAMENTE LE ORE DELLE VIDEO LEZIONI: perché ci sono ragazzi ( me compreso) che hanno a disposizione solo l’uso del proprio cellulare (per mettersi in contatto coi prof. e le video lezioni) , quest’ultimi non costano un soldo o due ma parliamo di dispositivi di 1000€ e se andiamo avanti di sto passo un’altra settimana ancora e li dobbiamo solo gettare nell’immondizia! Direi sarebbe perfetto se si facesse una materia al giorno ( come video lezione) max di 1 ora e mezza; dopodiché il resto delle materie ( che abbiamo nel nostro orario scolastico) ci assegnano solo esercizi o paragrafi da leggere/studiare (non eccessivamente). - Il registro elettronico classeviva è una piattaforma penosa nella consegna di un dato compito assegnatoci visto che limita alla scelta di un solo file da caricare e per giunta di soli 2 Mb. Vero è che li si ufficializza il tutto, ma rende le cose molto complicate e sarebbe opportuno consegnarli solo sull’app classroom. -Il professore di ed.fisica è l’unico che non si è messo in contatto con noi alunni; •È una situazione complicata questa che stiamo vivendo si è mutato completamente la nostra routine....VEDIAMO DI VENIRCI INCONTRO !</a:t>
            </a:r>
            <a:endParaRPr sz="950">
              <a:solidFill>
                <a:srgbClr val="202124"/>
              </a:solidFill>
              <a:highlight>
                <a:srgbClr val="F8F9FA"/>
              </a:highlight>
              <a:latin typeface="Times New Roman"/>
              <a:ea typeface="Times New Roman"/>
              <a:cs typeface="Times New Roman"/>
              <a:sym typeface="Times New Roman"/>
            </a:endParaRPr>
          </a:p>
          <a:p>
            <a:pPr marL="457200" lvl="0" indent="-288925" algn="l" rtl="0">
              <a:lnSpc>
                <a:spcPct val="136363"/>
              </a:lnSpc>
              <a:spcBef>
                <a:spcPts val="0"/>
              </a:spcBef>
              <a:spcAft>
                <a:spcPts val="0"/>
              </a:spcAft>
              <a:buClr>
                <a:srgbClr val="202124"/>
              </a:buClr>
              <a:buSzPts val="950"/>
              <a:buFont typeface="Times New Roman"/>
              <a:buChar char="●"/>
            </a:pPr>
            <a:r>
              <a:rPr lang="it" sz="950">
                <a:solidFill>
                  <a:srgbClr val="202124"/>
                </a:solidFill>
                <a:highlight>
                  <a:srgbClr val="F8F9FA"/>
                </a:highlight>
                <a:latin typeface="Times New Roman"/>
                <a:ea typeface="Times New Roman"/>
                <a:cs typeface="Times New Roman"/>
                <a:sym typeface="Times New Roman"/>
              </a:rPr>
              <a:t>La mia opinione e di poter spostare le videoconferenze nel tardo pomeriggio: orario indicato verso le 16/17 perché il nostro ritmo scolastico e molto cambiato dinstinti saluti.</a:t>
            </a:r>
            <a:endParaRPr sz="950">
              <a:solidFill>
                <a:srgbClr val="202124"/>
              </a:solidFill>
              <a:highlight>
                <a:srgbClr val="F8F9FA"/>
              </a:highlight>
              <a:latin typeface="Times New Roman"/>
              <a:ea typeface="Times New Roman"/>
              <a:cs typeface="Times New Roman"/>
              <a:sym typeface="Times New Roman"/>
            </a:endParaRPr>
          </a:p>
          <a:p>
            <a:pPr marL="457200" lvl="0" indent="-288925" algn="l" rtl="0">
              <a:lnSpc>
                <a:spcPct val="136363"/>
              </a:lnSpc>
              <a:spcBef>
                <a:spcPts val="0"/>
              </a:spcBef>
              <a:spcAft>
                <a:spcPts val="0"/>
              </a:spcAft>
              <a:buClr>
                <a:srgbClr val="202124"/>
              </a:buClr>
              <a:buSzPts val="950"/>
              <a:buFont typeface="Times New Roman"/>
              <a:buChar char="●"/>
            </a:pPr>
            <a:r>
              <a:rPr lang="it" sz="950">
                <a:solidFill>
                  <a:srgbClr val="202124"/>
                </a:solidFill>
                <a:highlight>
                  <a:srgbClr val="F8F9FA"/>
                </a:highlight>
                <a:latin typeface="Times New Roman"/>
                <a:ea typeface="Times New Roman"/>
                <a:cs typeface="Times New Roman"/>
                <a:sym typeface="Times New Roman"/>
              </a:rPr>
              <a:t>Purtroppo lavoro e spesso mi sono trovato in difficoltà con le video lezioni e con i compiti assegnati Elettrotecnica-inglese</a:t>
            </a:r>
            <a:endParaRPr sz="950">
              <a:solidFill>
                <a:srgbClr val="202124"/>
              </a:solidFill>
              <a:highlight>
                <a:srgbClr val="F8F9FA"/>
              </a:highlight>
              <a:latin typeface="Times New Roman"/>
              <a:ea typeface="Times New Roman"/>
              <a:cs typeface="Times New Roman"/>
              <a:sym typeface="Times New Roman"/>
            </a:endParaRPr>
          </a:p>
          <a:p>
            <a:pPr marL="457200" lvl="0" indent="-288925" algn="l" rtl="0">
              <a:lnSpc>
                <a:spcPct val="136363"/>
              </a:lnSpc>
              <a:spcBef>
                <a:spcPts val="0"/>
              </a:spcBef>
              <a:spcAft>
                <a:spcPts val="0"/>
              </a:spcAft>
              <a:buClr>
                <a:srgbClr val="202124"/>
              </a:buClr>
              <a:buSzPts val="950"/>
              <a:buFont typeface="Times New Roman"/>
              <a:buChar char="●"/>
            </a:pPr>
            <a:r>
              <a:rPr lang="it" sz="950">
                <a:solidFill>
                  <a:srgbClr val="202124"/>
                </a:solidFill>
                <a:highlight>
                  <a:srgbClr val="F8F9FA"/>
                </a:highlight>
                <a:latin typeface="Times New Roman"/>
                <a:ea typeface="Times New Roman"/>
                <a:cs typeface="Times New Roman"/>
                <a:sym typeface="Times New Roman"/>
              </a:rPr>
              <a:t>Io sono soddisfatto del lavoro dei prof,perchè anche se siamo a distanza stanno lavorando per noi e per il nostro andamento scolastico</a:t>
            </a:r>
            <a:endParaRPr sz="950">
              <a:solidFill>
                <a:srgbClr val="202124"/>
              </a:solidFill>
              <a:highlight>
                <a:srgbClr val="F8F9FA"/>
              </a:highlight>
              <a:latin typeface="Times New Roman"/>
              <a:ea typeface="Times New Roman"/>
              <a:cs typeface="Times New Roman"/>
              <a:sym typeface="Times New Roman"/>
            </a:endParaRPr>
          </a:p>
          <a:p>
            <a:pPr marL="457200" lvl="0" indent="-288925" algn="l" rtl="0">
              <a:lnSpc>
                <a:spcPct val="136363"/>
              </a:lnSpc>
              <a:spcBef>
                <a:spcPts val="0"/>
              </a:spcBef>
              <a:spcAft>
                <a:spcPts val="0"/>
              </a:spcAft>
              <a:buClr>
                <a:srgbClr val="202124"/>
              </a:buClr>
              <a:buSzPts val="950"/>
              <a:buFont typeface="Times New Roman"/>
              <a:buChar char="●"/>
            </a:pPr>
            <a:r>
              <a:rPr lang="it" sz="950">
                <a:solidFill>
                  <a:srgbClr val="202124"/>
                </a:solidFill>
                <a:highlight>
                  <a:srgbClr val="F8F9FA"/>
                </a:highlight>
                <a:latin typeface="Times New Roman"/>
                <a:ea typeface="Times New Roman"/>
                <a:cs typeface="Times New Roman"/>
                <a:sym typeface="Times New Roman"/>
              </a:rPr>
              <a:t>No, sono soddisfatto del lavoro che stiamo facendo con i professori</a:t>
            </a:r>
            <a:endParaRPr sz="950">
              <a:solidFill>
                <a:srgbClr val="202124"/>
              </a:solidFill>
              <a:highlight>
                <a:srgbClr val="F8F9FA"/>
              </a:highlight>
              <a:latin typeface="Times New Roman"/>
              <a:ea typeface="Times New Roman"/>
              <a:cs typeface="Times New Roman"/>
              <a:sym typeface="Times New Roman"/>
            </a:endParaRPr>
          </a:p>
          <a:p>
            <a:pPr marL="457200" lvl="0" indent="-288925" algn="l" rtl="0">
              <a:lnSpc>
                <a:spcPct val="136363"/>
              </a:lnSpc>
              <a:spcBef>
                <a:spcPts val="0"/>
              </a:spcBef>
              <a:spcAft>
                <a:spcPts val="0"/>
              </a:spcAft>
              <a:buClr>
                <a:srgbClr val="202124"/>
              </a:buClr>
              <a:buSzPts val="950"/>
              <a:buFont typeface="Times New Roman"/>
              <a:buChar char="●"/>
            </a:pPr>
            <a:r>
              <a:rPr lang="it" sz="950">
                <a:solidFill>
                  <a:srgbClr val="202124"/>
                </a:solidFill>
                <a:highlight>
                  <a:srgbClr val="F8F9FA"/>
                </a:highlight>
                <a:latin typeface="Times New Roman"/>
                <a:ea typeface="Times New Roman"/>
                <a:cs typeface="Times New Roman"/>
                <a:sym typeface="Times New Roman"/>
              </a:rPr>
              <a:t>Noi studenti lamentiamo la continua somministrazione di compiti da svolgere da parte di alcuni docenti. A causa della situazione critica e disagiata che stiamo attraversando, chiediamo tempi più allargati tra le diverse consegne... Spero che i consigli sopra elencati verranno soddisfatti. Grazie per l'attenzione!</a:t>
            </a:r>
            <a:endParaRPr sz="950">
              <a:solidFill>
                <a:srgbClr val="202124"/>
              </a:solidFill>
              <a:highlight>
                <a:srgbClr val="F8F9FA"/>
              </a:highlight>
              <a:latin typeface="Times New Roman"/>
              <a:ea typeface="Times New Roman"/>
              <a:cs typeface="Times New Roman"/>
              <a:sym typeface="Times New Roman"/>
            </a:endParaRPr>
          </a:p>
          <a:p>
            <a:pPr marL="457200" lvl="0" indent="-288925" algn="l" rtl="0">
              <a:lnSpc>
                <a:spcPct val="136363"/>
              </a:lnSpc>
              <a:spcBef>
                <a:spcPts val="0"/>
              </a:spcBef>
              <a:spcAft>
                <a:spcPts val="0"/>
              </a:spcAft>
              <a:buClr>
                <a:srgbClr val="202124"/>
              </a:buClr>
              <a:buSzPts val="950"/>
              <a:buFont typeface="Times New Roman"/>
              <a:buChar char="●"/>
            </a:pPr>
            <a:r>
              <a:rPr lang="it" sz="950">
                <a:solidFill>
                  <a:srgbClr val="202124"/>
                </a:solidFill>
                <a:highlight>
                  <a:srgbClr val="F8F9FA"/>
                </a:highlight>
                <a:latin typeface="Times New Roman"/>
                <a:ea typeface="Times New Roman"/>
                <a:cs typeface="Times New Roman"/>
                <a:sym typeface="Times New Roman"/>
              </a:rPr>
              <a:t>Io sono d'accordo con la didattica a distanza mi piace farla perché è più comodo e non ho nessun suggerimenti da dire perché mi vabbene tutto quello che stiamo facendo noi alunni ed i professori</a:t>
            </a:r>
            <a:endParaRPr sz="950">
              <a:solidFill>
                <a:srgbClr val="202124"/>
              </a:solidFill>
              <a:highlight>
                <a:srgbClr val="F8F9FA"/>
              </a:highlight>
              <a:latin typeface="Times New Roman"/>
              <a:ea typeface="Times New Roman"/>
              <a:cs typeface="Times New Roman"/>
              <a:sym typeface="Times New Roman"/>
            </a:endParaRPr>
          </a:p>
          <a:p>
            <a:pPr marL="457200" lvl="0" indent="-288925" algn="l" rtl="0">
              <a:lnSpc>
                <a:spcPct val="136363"/>
              </a:lnSpc>
              <a:spcBef>
                <a:spcPts val="0"/>
              </a:spcBef>
              <a:spcAft>
                <a:spcPts val="0"/>
              </a:spcAft>
              <a:buClr>
                <a:srgbClr val="202124"/>
              </a:buClr>
              <a:buSzPts val="950"/>
              <a:buFont typeface="Times New Roman"/>
              <a:buChar char="●"/>
            </a:pPr>
            <a:r>
              <a:rPr lang="it" sz="950">
                <a:solidFill>
                  <a:srgbClr val="202124"/>
                </a:solidFill>
                <a:highlight>
                  <a:srgbClr val="F8F9FA"/>
                </a:highlight>
                <a:latin typeface="Times New Roman"/>
                <a:ea typeface="Times New Roman"/>
                <a:cs typeface="Times New Roman"/>
                <a:sym typeface="Times New Roman"/>
              </a:rPr>
              <a:t>Noi studenti lamentiamo il continuo assegno di compiti da parte dei docenti. A causa della situazione critica e disagiata che stiamo vivendo, chiediamo periodi di tempo più ampi tra una consegna e l'altra. Spero che i suggerimenti sopra elencati verranno soddisfatti. Grazie per l'attenzione.....</a:t>
            </a:r>
            <a:endParaRPr sz="950">
              <a:solidFill>
                <a:srgbClr val="202124"/>
              </a:solidFill>
              <a:highlight>
                <a:srgbClr val="F8F9FA"/>
              </a:highlight>
              <a:latin typeface="Times New Roman"/>
              <a:ea typeface="Times New Roman"/>
              <a:cs typeface="Times New Roman"/>
              <a:sym typeface="Times New Roman"/>
            </a:endParaRPr>
          </a:p>
          <a:p>
            <a:pPr marL="457200" lvl="0" indent="-288925" algn="l" rtl="0">
              <a:lnSpc>
                <a:spcPct val="136363"/>
              </a:lnSpc>
              <a:spcBef>
                <a:spcPts val="0"/>
              </a:spcBef>
              <a:spcAft>
                <a:spcPts val="0"/>
              </a:spcAft>
              <a:buClr>
                <a:srgbClr val="202124"/>
              </a:buClr>
              <a:buSzPts val="950"/>
              <a:buFont typeface="Times New Roman"/>
              <a:buChar char="●"/>
            </a:pPr>
            <a:r>
              <a:rPr lang="it" sz="950">
                <a:solidFill>
                  <a:srgbClr val="202124"/>
                </a:solidFill>
                <a:highlight>
                  <a:srgbClr val="F8F9FA"/>
                </a:highlight>
                <a:latin typeface="Times New Roman"/>
                <a:ea typeface="Times New Roman"/>
                <a:cs typeface="Times New Roman"/>
                <a:sym typeface="Times New Roman"/>
              </a:rPr>
              <a:t>Prosegue tutto bene per ora</a:t>
            </a:r>
            <a:endParaRPr sz="950">
              <a:solidFill>
                <a:srgbClr val="202124"/>
              </a:solidFill>
              <a:highlight>
                <a:srgbClr val="F8F9FA"/>
              </a:highlight>
              <a:latin typeface="Times New Roman"/>
              <a:ea typeface="Times New Roman"/>
              <a:cs typeface="Times New Roman"/>
              <a:sym typeface="Times New Roman"/>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sp>
        <p:nvSpPr>
          <p:cNvPr id="559" name="Google Shape;559;p94"/>
          <p:cNvSpPr txBox="1"/>
          <p:nvPr/>
        </p:nvSpPr>
        <p:spPr>
          <a:xfrm>
            <a:off x="284175" y="483150"/>
            <a:ext cx="8454300" cy="4177200"/>
          </a:xfrm>
          <a:prstGeom prst="rect">
            <a:avLst/>
          </a:prstGeom>
          <a:noFill/>
          <a:ln>
            <a:noFill/>
          </a:ln>
        </p:spPr>
        <p:txBody>
          <a:bodyPr spcFirstLastPara="1" wrap="square" lIns="91425" tIns="91425" rIns="91425" bIns="91425" anchor="t" anchorCtr="0">
            <a:noAutofit/>
          </a:bodyPr>
          <a:lstStyle/>
          <a:p>
            <a:pPr marL="457200" lvl="0" indent="-295275" algn="l" rtl="0">
              <a:lnSpc>
                <a:spcPct val="136363"/>
              </a:lnSpc>
              <a:spcBef>
                <a:spcPts val="0"/>
              </a:spcBef>
              <a:spcAft>
                <a:spcPts val="0"/>
              </a:spcAft>
              <a:buClr>
                <a:srgbClr val="202124"/>
              </a:buClr>
              <a:buSzPts val="1050"/>
              <a:buFont typeface="Times New Roman"/>
              <a:buChar char="●"/>
            </a:pPr>
            <a:r>
              <a:rPr lang="it" sz="1050">
                <a:solidFill>
                  <a:srgbClr val="202124"/>
                </a:solidFill>
                <a:highlight>
                  <a:srgbClr val="F8F9FA"/>
                </a:highlight>
                <a:latin typeface="Times New Roman"/>
                <a:ea typeface="Times New Roman"/>
                <a:cs typeface="Times New Roman"/>
                <a:sym typeface="Times New Roman"/>
              </a:rPr>
              <a:t>Sono rimasto scioccato da una proposta di un professore, uscire di casa con questa grande emergenza, di recarsi a scuola e prendere il materiale didattico per svolgere le lezioni</a:t>
            </a:r>
            <a:endParaRPr sz="1050">
              <a:solidFill>
                <a:srgbClr val="202124"/>
              </a:solidFill>
              <a:highlight>
                <a:srgbClr val="F8F9FA"/>
              </a:highlight>
              <a:latin typeface="Times New Roman"/>
              <a:ea typeface="Times New Roman"/>
              <a:cs typeface="Times New Roman"/>
              <a:sym typeface="Times New Roman"/>
            </a:endParaRPr>
          </a:p>
          <a:p>
            <a:pPr marL="457200" lvl="0" indent="-295275" algn="l" rtl="0">
              <a:lnSpc>
                <a:spcPct val="136363"/>
              </a:lnSpc>
              <a:spcBef>
                <a:spcPts val="0"/>
              </a:spcBef>
              <a:spcAft>
                <a:spcPts val="0"/>
              </a:spcAft>
              <a:buClr>
                <a:srgbClr val="202124"/>
              </a:buClr>
              <a:buSzPts val="1050"/>
              <a:buFont typeface="Times New Roman"/>
              <a:buChar char="●"/>
            </a:pPr>
            <a:r>
              <a:rPr lang="it" sz="1050">
                <a:solidFill>
                  <a:srgbClr val="202124"/>
                </a:solidFill>
                <a:highlight>
                  <a:srgbClr val="F8F9FA"/>
                </a:highlight>
                <a:latin typeface="Times New Roman"/>
                <a:ea typeface="Times New Roman"/>
                <a:cs typeface="Times New Roman"/>
                <a:sym typeface="Times New Roman"/>
              </a:rPr>
              <a:t>Rispettare gli orari stabiliti con i giorni stabiliti e assegnare come sempre fatto</a:t>
            </a:r>
            <a:endParaRPr sz="1050">
              <a:solidFill>
                <a:srgbClr val="202124"/>
              </a:solidFill>
              <a:highlight>
                <a:srgbClr val="F8F9FA"/>
              </a:highlight>
              <a:latin typeface="Times New Roman"/>
              <a:ea typeface="Times New Roman"/>
              <a:cs typeface="Times New Roman"/>
              <a:sym typeface="Times New Roman"/>
            </a:endParaRPr>
          </a:p>
          <a:p>
            <a:pPr marL="457200" lvl="0" indent="-295275" algn="l" rtl="0">
              <a:lnSpc>
                <a:spcPct val="136363"/>
              </a:lnSpc>
              <a:spcBef>
                <a:spcPts val="0"/>
              </a:spcBef>
              <a:spcAft>
                <a:spcPts val="0"/>
              </a:spcAft>
              <a:buClr>
                <a:srgbClr val="202124"/>
              </a:buClr>
              <a:buSzPts val="1050"/>
              <a:buFont typeface="Times New Roman"/>
              <a:buChar char="●"/>
            </a:pPr>
            <a:r>
              <a:rPr lang="it" sz="1050">
                <a:solidFill>
                  <a:srgbClr val="202124"/>
                </a:solidFill>
                <a:highlight>
                  <a:srgbClr val="F8F9FA"/>
                </a:highlight>
                <a:latin typeface="Times New Roman"/>
                <a:ea typeface="Times New Roman"/>
                <a:cs typeface="Times New Roman"/>
                <a:sym typeface="Times New Roman"/>
              </a:rPr>
              <a:t>Elettrotecnica, mancanza totale di comunicazione, esercizi basati su argomenti non affrontati</a:t>
            </a:r>
            <a:endParaRPr sz="1050">
              <a:solidFill>
                <a:srgbClr val="202124"/>
              </a:solidFill>
              <a:highlight>
                <a:srgbClr val="F8F9FA"/>
              </a:highlight>
              <a:latin typeface="Times New Roman"/>
              <a:ea typeface="Times New Roman"/>
              <a:cs typeface="Times New Roman"/>
              <a:sym typeface="Times New Roman"/>
            </a:endParaRPr>
          </a:p>
          <a:p>
            <a:pPr marL="457200" lvl="0" indent="-295275" algn="l" rtl="0">
              <a:lnSpc>
                <a:spcPct val="136363"/>
              </a:lnSpc>
              <a:spcBef>
                <a:spcPts val="0"/>
              </a:spcBef>
              <a:spcAft>
                <a:spcPts val="0"/>
              </a:spcAft>
              <a:buClr>
                <a:srgbClr val="202124"/>
              </a:buClr>
              <a:buSzPts val="1050"/>
              <a:buFont typeface="Times New Roman"/>
              <a:buChar char="●"/>
            </a:pPr>
            <a:r>
              <a:rPr lang="it" sz="1050">
                <a:solidFill>
                  <a:srgbClr val="202124"/>
                </a:solidFill>
                <a:highlight>
                  <a:srgbClr val="F8F9FA"/>
                </a:highlight>
                <a:latin typeface="Times New Roman"/>
                <a:ea typeface="Times New Roman"/>
                <a:cs typeface="Times New Roman"/>
                <a:sym typeface="Times New Roman"/>
              </a:rPr>
              <a:t>Rispetto da ambo le parti</a:t>
            </a:r>
            <a:endParaRPr sz="1050">
              <a:solidFill>
                <a:srgbClr val="202124"/>
              </a:solidFill>
              <a:highlight>
                <a:srgbClr val="F8F9FA"/>
              </a:highlight>
              <a:latin typeface="Times New Roman"/>
              <a:ea typeface="Times New Roman"/>
              <a:cs typeface="Times New Roman"/>
              <a:sym typeface="Times New Roman"/>
            </a:endParaRPr>
          </a:p>
          <a:p>
            <a:pPr marL="457200" lvl="0" indent="-295275" algn="l" rtl="0">
              <a:lnSpc>
                <a:spcPct val="136363"/>
              </a:lnSpc>
              <a:spcBef>
                <a:spcPts val="0"/>
              </a:spcBef>
              <a:spcAft>
                <a:spcPts val="0"/>
              </a:spcAft>
              <a:buClr>
                <a:srgbClr val="202124"/>
              </a:buClr>
              <a:buSzPts val="1050"/>
              <a:buFont typeface="Times New Roman"/>
              <a:buChar char="●"/>
            </a:pPr>
            <a:r>
              <a:rPr lang="it" sz="1050">
                <a:solidFill>
                  <a:srgbClr val="202124"/>
                </a:solidFill>
                <a:highlight>
                  <a:srgbClr val="F8F9FA"/>
                </a:highlight>
                <a:latin typeface="Times New Roman"/>
                <a:ea typeface="Times New Roman"/>
                <a:cs typeface="Times New Roman"/>
                <a:sym typeface="Times New Roman"/>
              </a:rPr>
              <a:t>Coinvolgere tutti i docenti, ad effettuare le video lezioni tramite i siti appositi con la visualizzazione dei voti ricevuti con gli errori commessi.</a:t>
            </a:r>
            <a:endParaRPr sz="1050">
              <a:solidFill>
                <a:srgbClr val="202124"/>
              </a:solidFill>
              <a:highlight>
                <a:srgbClr val="F8F9FA"/>
              </a:highlight>
              <a:latin typeface="Times New Roman"/>
              <a:ea typeface="Times New Roman"/>
              <a:cs typeface="Times New Roman"/>
              <a:sym typeface="Times New Roman"/>
            </a:endParaRPr>
          </a:p>
          <a:p>
            <a:pPr marL="457200" lvl="0" indent="-295275" algn="l" rtl="0">
              <a:lnSpc>
                <a:spcPct val="136363"/>
              </a:lnSpc>
              <a:spcBef>
                <a:spcPts val="0"/>
              </a:spcBef>
              <a:spcAft>
                <a:spcPts val="0"/>
              </a:spcAft>
              <a:buClr>
                <a:srgbClr val="202124"/>
              </a:buClr>
              <a:buSzPts val="1050"/>
              <a:buFont typeface="Times New Roman"/>
              <a:buChar char="●"/>
            </a:pPr>
            <a:r>
              <a:rPr lang="it" sz="1050">
                <a:solidFill>
                  <a:srgbClr val="202124"/>
                </a:solidFill>
                <a:highlight>
                  <a:srgbClr val="F8F9FA"/>
                </a:highlight>
                <a:latin typeface="Times New Roman"/>
                <a:ea typeface="Times New Roman"/>
                <a:cs typeface="Times New Roman"/>
                <a:sym typeface="Times New Roman"/>
              </a:rPr>
              <a:t>Io propongo di organizzarsi meglio e magari fare lezioni o la mattina o il pomeriggio e comunque data la difficoltà del momento non si possono fare lezioni come se stessimo a scuola di 2-3 ore anche perché psicologicamente non stai bene con te stesso</a:t>
            </a:r>
            <a:endParaRPr sz="1050">
              <a:solidFill>
                <a:srgbClr val="202124"/>
              </a:solidFill>
              <a:highlight>
                <a:srgbClr val="F8F9FA"/>
              </a:highlight>
              <a:latin typeface="Times New Roman"/>
              <a:ea typeface="Times New Roman"/>
              <a:cs typeface="Times New Roman"/>
              <a:sym typeface="Times New Roman"/>
            </a:endParaRPr>
          </a:p>
          <a:p>
            <a:pPr marL="457200" lvl="0" indent="-295275" algn="l" rtl="0">
              <a:lnSpc>
                <a:spcPct val="136363"/>
              </a:lnSpc>
              <a:spcBef>
                <a:spcPts val="0"/>
              </a:spcBef>
              <a:spcAft>
                <a:spcPts val="0"/>
              </a:spcAft>
              <a:buClr>
                <a:srgbClr val="202124"/>
              </a:buClr>
              <a:buSzPts val="1050"/>
              <a:buFont typeface="Times New Roman"/>
              <a:buChar char="●"/>
            </a:pPr>
            <a:r>
              <a:rPr lang="it" sz="1050">
                <a:solidFill>
                  <a:srgbClr val="202124"/>
                </a:solidFill>
                <a:highlight>
                  <a:srgbClr val="F8F9FA"/>
                </a:highlight>
                <a:latin typeface="Times New Roman"/>
                <a:ea typeface="Times New Roman"/>
                <a:cs typeface="Times New Roman"/>
                <a:sym typeface="Times New Roman"/>
              </a:rPr>
              <a:t>Il sistema di "invia messaggio" sembra che non funzioni correttamente, dato che il docente interessato non risponde</a:t>
            </a:r>
            <a:endParaRPr sz="1050">
              <a:solidFill>
                <a:srgbClr val="202124"/>
              </a:solidFill>
              <a:highlight>
                <a:srgbClr val="F8F9FA"/>
              </a:highlight>
              <a:latin typeface="Times New Roman"/>
              <a:ea typeface="Times New Roman"/>
              <a:cs typeface="Times New Roman"/>
              <a:sym typeface="Times New Roman"/>
            </a:endParaRPr>
          </a:p>
          <a:p>
            <a:pPr marL="457200" lvl="0" indent="-295275" algn="l" rtl="0">
              <a:lnSpc>
                <a:spcPct val="136363"/>
              </a:lnSpc>
              <a:spcBef>
                <a:spcPts val="0"/>
              </a:spcBef>
              <a:spcAft>
                <a:spcPts val="0"/>
              </a:spcAft>
              <a:buClr>
                <a:srgbClr val="202124"/>
              </a:buClr>
              <a:buSzPts val="1050"/>
              <a:buFont typeface="Times New Roman"/>
              <a:buChar char="●"/>
            </a:pPr>
            <a:r>
              <a:rPr lang="it" sz="1050">
                <a:solidFill>
                  <a:srgbClr val="202124"/>
                </a:solidFill>
                <a:highlight>
                  <a:srgbClr val="F8F9FA"/>
                </a:highlight>
                <a:latin typeface="Times New Roman"/>
                <a:ea typeface="Times New Roman"/>
                <a:cs typeface="Times New Roman"/>
                <a:sym typeface="Times New Roman"/>
              </a:rPr>
              <a:t>Per chi non ha la rete wifi le applicazioni con i prof consumano molti giga</a:t>
            </a:r>
            <a:endParaRPr sz="1050">
              <a:solidFill>
                <a:srgbClr val="202124"/>
              </a:solidFill>
              <a:highlight>
                <a:srgbClr val="F8F9FA"/>
              </a:highlight>
              <a:latin typeface="Times New Roman"/>
              <a:ea typeface="Times New Roman"/>
              <a:cs typeface="Times New Roman"/>
              <a:sym typeface="Times New Roman"/>
            </a:endParaRPr>
          </a:p>
          <a:p>
            <a:pPr marL="457200" lvl="0" indent="-295275" algn="l" rtl="0">
              <a:lnSpc>
                <a:spcPct val="136363"/>
              </a:lnSpc>
              <a:spcBef>
                <a:spcPts val="0"/>
              </a:spcBef>
              <a:spcAft>
                <a:spcPts val="0"/>
              </a:spcAft>
              <a:buClr>
                <a:srgbClr val="202124"/>
              </a:buClr>
              <a:buSzPts val="1050"/>
              <a:buFont typeface="Times New Roman"/>
              <a:buChar char="●"/>
            </a:pPr>
            <a:r>
              <a:rPr lang="it" sz="1050">
                <a:solidFill>
                  <a:srgbClr val="202124"/>
                </a:solidFill>
                <a:highlight>
                  <a:srgbClr val="F8F9FA"/>
                </a:highlight>
                <a:latin typeface="Times New Roman"/>
                <a:ea typeface="Times New Roman"/>
                <a:cs typeface="Times New Roman"/>
                <a:sym typeface="Times New Roman"/>
              </a:rPr>
              <a:t>sono soddisfatto delle attività proposte</a:t>
            </a:r>
            <a:endParaRPr sz="1050">
              <a:solidFill>
                <a:srgbClr val="202124"/>
              </a:solidFill>
              <a:highlight>
                <a:srgbClr val="F8F9FA"/>
              </a:highlight>
              <a:latin typeface="Times New Roman"/>
              <a:ea typeface="Times New Roman"/>
              <a:cs typeface="Times New Roman"/>
              <a:sym typeface="Times New Roman"/>
            </a:endParaRPr>
          </a:p>
          <a:p>
            <a:pPr marL="457200" lvl="0" indent="-295275" algn="l" rtl="0">
              <a:lnSpc>
                <a:spcPct val="136363"/>
              </a:lnSpc>
              <a:spcBef>
                <a:spcPts val="0"/>
              </a:spcBef>
              <a:spcAft>
                <a:spcPts val="0"/>
              </a:spcAft>
              <a:buClr>
                <a:srgbClr val="202124"/>
              </a:buClr>
              <a:buSzPts val="1050"/>
              <a:buFont typeface="Times New Roman"/>
              <a:buChar char="●"/>
            </a:pPr>
            <a:r>
              <a:rPr lang="it" sz="1050">
                <a:solidFill>
                  <a:srgbClr val="202124"/>
                </a:solidFill>
                <a:highlight>
                  <a:srgbClr val="F8F9FA"/>
                </a:highlight>
                <a:latin typeface="Times New Roman"/>
                <a:ea typeface="Times New Roman"/>
                <a:cs typeface="Times New Roman"/>
                <a:sym typeface="Times New Roman"/>
              </a:rPr>
              <a:t>A causa dell'assenza del prof di elettrotecnica su google classroom non abbiamo avuto modo di comunicare con lui</a:t>
            </a:r>
            <a:endParaRPr sz="1050">
              <a:solidFill>
                <a:srgbClr val="202124"/>
              </a:solidFill>
              <a:highlight>
                <a:srgbClr val="F8F9FA"/>
              </a:highlight>
              <a:latin typeface="Times New Roman"/>
              <a:ea typeface="Times New Roman"/>
              <a:cs typeface="Times New Roman"/>
              <a:sym typeface="Times New Roman"/>
            </a:endParaRPr>
          </a:p>
          <a:p>
            <a:pPr marL="457200" lvl="0" indent="-295275" algn="l" rtl="0">
              <a:lnSpc>
                <a:spcPct val="136363"/>
              </a:lnSpc>
              <a:spcBef>
                <a:spcPts val="0"/>
              </a:spcBef>
              <a:spcAft>
                <a:spcPts val="0"/>
              </a:spcAft>
              <a:buClr>
                <a:srgbClr val="202124"/>
              </a:buClr>
              <a:buSzPts val="1050"/>
              <a:buFont typeface="Times New Roman"/>
              <a:buChar char="●"/>
            </a:pPr>
            <a:r>
              <a:rPr lang="it" sz="1050">
                <a:solidFill>
                  <a:srgbClr val="202124"/>
                </a:solidFill>
                <a:highlight>
                  <a:srgbClr val="F8F9FA"/>
                </a:highlight>
                <a:latin typeface="Times New Roman"/>
                <a:ea typeface="Times New Roman"/>
                <a:cs typeface="Times New Roman"/>
                <a:sym typeface="Times New Roman"/>
              </a:rPr>
              <a:t>a causa dell'assenza periodica del professore di elettrotecnica alle nostre domande non abbiamo avuto modo di comunicare con lui</a:t>
            </a:r>
            <a:endParaRPr sz="1050">
              <a:solidFill>
                <a:srgbClr val="202124"/>
              </a:solidFill>
              <a:highlight>
                <a:srgbClr val="F8F9FA"/>
              </a:highlight>
              <a:latin typeface="Times New Roman"/>
              <a:ea typeface="Times New Roman"/>
              <a:cs typeface="Times New Roman"/>
              <a:sym typeface="Times New Roman"/>
            </a:endParaRPr>
          </a:p>
          <a:p>
            <a:pPr marL="457200" lvl="0" indent="-295275" algn="l" rtl="0">
              <a:lnSpc>
                <a:spcPct val="136363"/>
              </a:lnSpc>
              <a:spcBef>
                <a:spcPts val="0"/>
              </a:spcBef>
              <a:spcAft>
                <a:spcPts val="0"/>
              </a:spcAft>
              <a:buClr>
                <a:srgbClr val="202124"/>
              </a:buClr>
              <a:buSzPts val="1050"/>
              <a:buFont typeface="Times New Roman"/>
              <a:buChar char="●"/>
            </a:pPr>
            <a:r>
              <a:rPr lang="it" sz="1050">
                <a:solidFill>
                  <a:srgbClr val="202124"/>
                </a:solidFill>
                <a:highlight>
                  <a:srgbClr val="F8F9FA"/>
                </a:highlight>
                <a:latin typeface="Times New Roman"/>
                <a:ea typeface="Times New Roman"/>
                <a:cs typeface="Times New Roman"/>
                <a:sym typeface="Times New Roman"/>
              </a:rPr>
              <a:t>Sono riuscito ad avere contatti con tutti i professori,ma non sono riuscito a recuperare le mie credenziali di classeviva e quindi non sono al corrente delle materie recuperate e non, e quindi mi risulta anche difficile interagire con docenti che utilizzano soltanto classeviva come piattaforma.</a:t>
            </a:r>
            <a:endParaRPr sz="1050">
              <a:solidFill>
                <a:srgbClr val="202124"/>
              </a:solidFill>
              <a:highlight>
                <a:srgbClr val="F8F9FA"/>
              </a:highlight>
              <a:latin typeface="Times New Roman"/>
              <a:ea typeface="Times New Roman"/>
              <a:cs typeface="Times New Roman"/>
              <a:sym typeface="Times New Roman"/>
            </a:endParaRPr>
          </a:p>
          <a:p>
            <a:pPr marL="457200" lvl="0" indent="-295275" algn="l" rtl="0">
              <a:lnSpc>
                <a:spcPct val="136363"/>
              </a:lnSpc>
              <a:spcBef>
                <a:spcPts val="0"/>
              </a:spcBef>
              <a:spcAft>
                <a:spcPts val="0"/>
              </a:spcAft>
              <a:buClr>
                <a:srgbClr val="202124"/>
              </a:buClr>
              <a:buSzPts val="1050"/>
              <a:buFont typeface="Times New Roman"/>
              <a:buChar char="●"/>
            </a:pPr>
            <a:r>
              <a:rPr lang="it" sz="1050">
                <a:solidFill>
                  <a:srgbClr val="202124"/>
                </a:solidFill>
                <a:highlight>
                  <a:srgbClr val="F8F9FA"/>
                </a:highlight>
                <a:latin typeface="Times New Roman"/>
                <a:ea typeface="Times New Roman"/>
                <a:cs typeface="Times New Roman"/>
                <a:sym typeface="Times New Roman"/>
              </a:rPr>
              <a:t>Fino ad ora non ho avuto contatti con il professore di religione e informatica. Non conosco le motivaizoni. </a:t>
            </a:r>
            <a:endParaRPr sz="1050">
              <a:solidFill>
                <a:srgbClr val="202124"/>
              </a:solidFill>
              <a:highlight>
                <a:srgbClr val="F8F9FA"/>
              </a:highlight>
              <a:latin typeface="Times New Roman"/>
              <a:ea typeface="Times New Roman"/>
              <a:cs typeface="Times New Roman"/>
              <a:sym typeface="Times New Roman"/>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sp>
        <p:nvSpPr>
          <p:cNvPr id="564" name="Google Shape;564;p95"/>
          <p:cNvSpPr txBox="1"/>
          <p:nvPr/>
        </p:nvSpPr>
        <p:spPr>
          <a:xfrm>
            <a:off x="330750" y="198925"/>
            <a:ext cx="8482500" cy="4532400"/>
          </a:xfrm>
          <a:prstGeom prst="rect">
            <a:avLst/>
          </a:prstGeom>
          <a:noFill/>
          <a:ln>
            <a:noFill/>
          </a:ln>
        </p:spPr>
        <p:txBody>
          <a:bodyPr spcFirstLastPara="1" wrap="square" lIns="91425" tIns="91425" rIns="91425" bIns="91425" anchor="t" anchorCtr="0">
            <a:noAutofit/>
          </a:bodyPr>
          <a:lstStyle/>
          <a:p>
            <a:pPr marL="457200" lvl="0" indent="-295275" algn="l" rtl="0">
              <a:lnSpc>
                <a:spcPct val="136363"/>
              </a:lnSpc>
              <a:spcBef>
                <a:spcPts val="0"/>
              </a:spcBef>
              <a:spcAft>
                <a:spcPts val="0"/>
              </a:spcAft>
              <a:buClr>
                <a:srgbClr val="202124"/>
              </a:buClr>
              <a:buSzPts val="1050"/>
              <a:buFont typeface="Times New Roman"/>
              <a:buChar char="●"/>
            </a:pPr>
            <a:r>
              <a:rPr lang="it" sz="1050">
                <a:solidFill>
                  <a:srgbClr val="202124"/>
                </a:solidFill>
                <a:highlight>
                  <a:srgbClr val="F8F9FA"/>
                </a:highlight>
                <a:latin typeface="Times New Roman"/>
                <a:ea typeface="Times New Roman"/>
                <a:cs typeface="Times New Roman"/>
                <a:sym typeface="Times New Roman"/>
              </a:rPr>
              <a:t>Non ho la possibilità di contattare il docente di motoria e di scienze, perché i dati del registro che mi sono stati forniti sono errati</a:t>
            </a:r>
            <a:endParaRPr sz="1050">
              <a:solidFill>
                <a:srgbClr val="202124"/>
              </a:solidFill>
              <a:highlight>
                <a:srgbClr val="F8F9FA"/>
              </a:highlight>
              <a:latin typeface="Times New Roman"/>
              <a:ea typeface="Times New Roman"/>
              <a:cs typeface="Times New Roman"/>
              <a:sym typeface="Times New Roman"/>
            </a:endParaRPr>
          </a:p>
          <a:p>
            <a:pPr marL="457200" lvl="0" indent="-295275" algn="l" rtl="0">
              <a:lnSpc>
                <a:spcPct val="136363"/>
              </a:lnSpc>
              <a:spcBef>
                <a:spcPts val="0"/>
              </a:spcBef>
              <a:spcAft>
                <a:spcPts val="0"/>
              </a:spcAft>
              <a:buClr>
                <a:srgbClr val="202124"/>
              </a:buClr>
              <a:buSzPts val="1050"/>
              <a:buFont typeface="Times New Roman"/>
              <a:buChar char="●"/>
            </a:pPr>
            <a:r>
              <a:rPr lang="it" sz="1050">
                <a:solidFill>
                  <a:srgbClr val="202124"/>
                </a:solidFill>
                <a:highlight>
                  <a:srgbClr val="F8F9FA"/>
                </a:highlight>
                <a:latin typeface="Times New Roman"/>
                <a:ea typeface="Times New Roman"/>
                <a:cs typeface="Times New Roman"/>
                <a:sym typeface="Times New Roman"/>
              </a:rPr>
              <a:t>Le lezioni online non possono durare più di un’ora per linea internet insufficiente. Dovrebbero svolgersi la mattina per liberare il pomeriggio agli alunni che dovrebbero studiare per il giorno successivo.</a:t>
            </a:r>
            <a:endParaRPr sz="1050">
              <a:solidFill>
                <a:srgbClr val="202124"/>
              </a:solidFill>
              <a:highlight>
                <a:srgbClr val="F8F9FA"/>
              </a:highlight>
              <a:latin typeface="Times New Roman"/>
              <a:ea typeface="Times New Roman"/>
              <a:cs typeface="Times New Roman"/>
              <a:sym typeface="Times New Roman"/>
            </a:endParaRPr>
          </a:p>
          <a:p>
            <a:pPr marL="457200" lvl="0" indent="-295275" algn="l" rtl="0">
              <a:lnSpc>
                <a:spcPct val="136363"/>
              </a:lnSpc>
              <a:spcBef>
                <a:spcPts val="0"/>
              </a:spcBef>
              <a:spcAft>
                <a:spcPts val="0"/>
              </a:spcAft>
              <a:buClr>
                <a:srgbClr val="202124"/>
              </a:buClr>
              <a:buSzPts val="1050"/>
              <a:buFont typeface="Times New Roman"/>
              <a:buChar char="●"/>
            </a:pPr>
            <a:r>
              <a:rPr lang="it" sz="1050">
                <a:solidFill>
                  <a:srgbClr val="202124"/>
                </a:solidFill>
                <a:highlight>
                  <a:srgbClr val="F8F9FA"/>
                </a:highlight>
                <a:latin typeface="Times New Roman"/>
                <a:ea typeface="Times New Roman"/>
                <a:cs typeface="Times New Roman"/>
                <a:sym typeface="Times New Roman"/>
              </a:rPr>
              <a:t>Si in particolari Con la prof di complementi perché non ci vuole dare la mail e non vuole fare videolezione... Si potrebbe migliorare contattando questi professori che, a mio parere hanno dimostrato superficialità nello svolgere il loro lavoro, e magari convincerli. E poi dire al collegio docenti di ogni classe di utilizzare la stessa piattaforma altrimenti si crea solo caos</a:t>
            </a:r>
            <a:endParaRPr sz="1050">
              <a:solidFill>
                <a:srgbClr val="202124"/>
              </a:solidFill>
              <a:highlight>
                <a:srgbClr val="F8F9FA"/>
              </a:highlight>
              <a:latin typeface="Times New Roman"/>
              <a:ea typeface="Times New Roman"/>
              <a:cs typeface="Times New Roman"/>
              <a:sym typeface="Times New Roman"/>
            </a:endParaRPr>
          </a:p>
          <a:p>
            <a:pPr marL="457200" lvl="0" indent="-295275" algn="l" rtl="0">
              <a:lnSpc>
                <a:spcPct val="136363"/>
              </a:lnSpc>
              <a:spcBef>
                <a:spcPts val="0"/>
              </a:spcBef>
              <a:spcAft>
                <a:spcPts val="0"/>
              </a:spcAft>
              <a:buClr>
                <a:srgbClr val="202124"/>
              </a:buClr>
              <a:buSzPts val="1050"/>
              <a:buFont typeface="Times New Roman"/>
              <a:buChar char="●"/>
            </a:pPr>
            <a:r>
              <a:rPr lang="it" sz="1050">
                <a:solidFill>
                  <a:srgbClr val="202124"/>
                </a:solidFill>
                <a:highlight>
                  <a:srgbClr val="F8F9FA"/>
                </a:highlight>
                <a:latin typeface="Times New Roman"/>
                <a:ea typeface="Times New Roman"/>
                <a:cs typeface="Times New Roman"/>
                <a:sym typeface="Times New Roman"/>
              </a:rPr>
              <a:t>Sono in contatto</a:t>
            </a:r>
            <a:endParaRPr sz="1050">
              <a:solidFill>
                <a:srgbClr val="202124"/>
              </a:solidFill>
              <a:highlight>
                <a:srgbClr val="F8F9FA"/>
              </a:highlight>
              <a:latin typeface="Times New Roman"/>
              <a:ea typeface="Times New Roman"/>
              <a:cs typeface="Times New Roman"/>
              <a:sym typeface="Times New Roman"/>
            </a:endParaRPr>
          </a:p>
          <a:p>
            <a:pPr marL="457200" lvl="0" indent="-295275" algn="l" rtl="0">
              <a:lnSpc>
                <a:spcPct val="136363"/>
              </a:lnSpc>
              <a:spcBef>
                <a:spcPts val="0"/>
              </a:spcBef>
              <a:spcAft>
                <a:spcPts val="0"/>
              </a:spcAft>
              <a:buClr>
                <a:srgbClr val="202124"/>
              </a:buClr>
              <a:buSzPts val="1050"/>
              <a:buFont typeface="Times New Roman"/>
              <a:buChar char="●"/>
            </a:pPr>
            <a:r>
              <a:rPr lang="it" sz="1050">
                <a:solidFill>
                  <a:srgbClr val="202124"/>
                </a:solidFill>
                <a:highlight>
                  <a:srgbClr val="F8F9FA"/>
                </a:highlight>
                <a:latin typeface="Times New Roman"/>
                <a:ea typeface="Times New Roman"/>
                <a:cs typeface="Times New Roman"/>
                <a:sym typeface="Times New Roman"/>
              </a:rPr>
              <a:t>Con i professori mi sono trovato tranquillo e spero che l'anno prossimo ci saranno e spero che non ci mandano all'ipmat perchè cambieranno anche i professori.</a:t>
            </a:r>
            <a:endParaRPr sz="1050">
              <a:solidFill>
                <a:srgbClr val="202124"/>
              </a:solidFill>
              <a:highlight>
                <a:srgbClr val="F8F9FA"/>
              </a:highlight>
              <a:latin typeface="Times New Roman"/>
              <a:ea typeface="Times New Roman"/>
              <a:cs typeface="Times New Roman"/>
              <a:sym typeface="Times New Roman"/>
            </a:endParaRPr>
          </a:p>
          <a:p>
            <a:pPr marL="457200" lvl="0" indent="-295275" algn="l" rtl="0">
              <a:lnSpc>
                <a:spcPct val="136363"/>
              </a:lnSpc>
              <a:spcBef>
                <a:spcPts val="0"/>
              </a:spcBef>
              <a:spcAft>
                <a:spcPts val="0"/>
              </a:spcAft>
              <a:buClr>
                <a:srgbClr val="202124"/>
              </a:buClr>
              <a:buSzPts val="1050"/>
              <a:buFont typeface="Times New Roman"/>
              <a:buChar char="●"/>
            </a:pPr>
            <a:r>
              <a:rPr lang="it" sz="1050">
                <a:solidFill>
                  <a:srgbClr val="202124"/>
                </a:solidFill>
                <a:highlight>
                  <a:srgbClr val="F8F9FA"/>
                </a:highlight>
                <a:latin typeface="Times New Roman"/>
                <a:ea typeface="Times New Roman"/>
                <a:cs typeface="Times New Roman"/>
                <a:sym typeface="Times New Roman"/>
              </a:rPr>
              <a:t>.</a:t>
            </a:r>
            <a:endParaRPr sz="1050">
              <a:solidFill>
                <a:srgbClr val="202124"/>
              </a:solidFill>
              <a:highlight>
                <a:srgbClr val="F8F9FA"/>
              </a:highlight>
              <a:latin typeface="Times New Roman"/>
              <a:ea typeface="Times New Roman"/>
              <a:cs typeface="Times New Roman"/>
              <a:sym typeface="Times New Roman"/>
            </a:endParaRPr>
          </a:p>
          <a:p>
            <a:pPr marL="457200" lvl="0" indent="-295275" algn="l" rtl="0">
              <a:lnSpc>
                <a:spcPct val="136363"/>
              </a:lnSpc>
              <a:spcBef>
                <a:spcPts val="0"/>
              </a:spcBef>
              <a:spcAft>
                <a:spcPts val="0"/>
              </a:spcAft>
              <a:buClr>
                <a:srgbClr val="202124"/>
              </a:buClr>
              <a:buSzPts val="1050"/>
              <a:buFont typeface="Times New Roman"/>
              <a:buChar char="●"/>
            </a:pPr>
            <a:r>
              <a:rPr lang="it" sz="1050">
                <a:solidFill>
                  <a:srgbClr val="202124"/>
                </a:solidFill>
                <a:highlight>
                  <a:srgbClr val="F8F9FA"/>
                </a:highlight>
                <a:latin typeface="Times New Roman"/>
                <a:ea typeface="Times New Roman"/>
                <a:cs typeface="Times New Roman"/>
                <a:sym typeface="Times New Roman"/>
              </a:rPr>
              <a:t>Andate avanti con i programmi per chi segue, molti si sono adagiati e rallentano anche chi frequenta per imparare e non soltanto per conseguire un pezzo di carta.</a:t>
            </a:r>
            <a:endParaRPr sz="1050">
              <a:solidFill>
                <a:srgbClr val="202124"/>
              </a:solidFill>
              <a:highlight>
                <a:srgbClr val="F8F9FA"/>
              </a:highlight>
              <a:latin typeface="Times New Roman"/>
              <a:ea typeface="Times New Roman"/>
              <a:cs typeface="Times New Roman"/>
              <a:sym typeface="Times New Roman"/>
            </a:endParaRPr>
          </a:p>
          <a:p>
            <a:pPr marL="457200" lvl="0" indent="-295275" algn="l" rtl="0">
              <a:lnSpc>
                <a:spcPct val="136363"/>
              </a:lnSpc>
              <a:spcBef>
                <a:spcPts val="0"/>
              </a:spcBef>
              <a:spcAft>
                <a:spcPts val="0"/>
              </a:spcAft>
              <a:buClr>
                <a:srgbClr val="202124"/>
              </a:buClr>
              <a:buSzPts val="1050"/>
              <a:buFont typeface="Times New Roman"/>
              <a:buChar char="●"/>
            </a:pPr>
            <a:r>
              <a:rPr lang="it" sz="1050">
                <a:solidFill>
                  <a:srgbClr val="202124"/>
                </a:solidFill>
                <a:highlight>
                  <a:srgbClr val="F8F9FA"/>
                </a:highlight>
                <a:latin typeface="Times New Roman"/>
                <a:ea typeface="Times New Roman"/>
                <a:cs typeface="Times New Roman"/>
                <a:sym typeface="Times New Roman"/>
              </a:rPr>
              <a:t>I problemi che al momento io e la mia classe abbiamo riscontrato sono: alcuni proff non rispettano gli orari prestabiliti per fare le loro lezioni e i loro assegni, vorremo che i proff stessero tutti sotto un'unica piattaforma in modo da non incasinarci e che tutti i proff usino le videolezioni.</a:t>
            </a:r>
            <a:endParaRPr sz="1050">
              <a:solidFill>
                <a:srgbClr val="202124"/>
              </a:solidFill>
              <a:highlight>
                <a:srgbClr val="F8F9FA"/>
              </a:highlight>
              <a:latin typeface="Times New Roman"/>
              <a:ea typeface="Times New Roman"/>
              <a:cs typeface="Times New Roman"/>
              <a:sym typeface="Times New Roman"/>
            </a:endParaRPr>
          </a:p>
          <a:p>
            <a:pPr marL="457200" lvl="0" indent="-295275" algn="l" rtl="0">
              <a:lnSpc>
                <a:spcPct val="136363"/>
              </a:lnSpc>
              <a:spcBef>
                <a:spcPts val="0"/>
              </a:spcBef>
              <a:spcAft>
                <a:spcPts val="0"/>
              </a:spcAft>
              <a:buClr>
                <a:srgbClr val="202124"/>
              </a:buClr>
              <a:buSzPts val="1050"/>
              <a:buFont typeface="Times New Roman"/>
              <a:buChar char="●"/>
            </a:pPr>
            <a:r>
              <a:rPr lang="it" sz="1050">
                <a:solidFill>
                  <a:srgbClr val="202124"/>
                </a:solidFill>
                <a:highlight>
                  <a:srgbClr val="F8F9FA"/>
                </a:highlight>
                <a:latin typeface="Times New Roman"/>
                <a:ea typeface="Times New Roman"/>
                <a:cs typeface="Times New Roman"/>
                <a:sym typeface="Times New Roman"/>
              </a:rPr>
              <a:t>Alcuni professori oltre al registro elettronico non usano altre applicazioni tantomeno non forniscono un modo per contattarli o inviare i compiti inoltre se dobbiamo seguire l'orario scolastico non credo sia giusto assegnare compiti il pomeriggio e la domenica visto e considerato che dobbiamo dedicarci a tutte le materie</a:t>
            </a:r>
            <a:endParaRPr sz="1050">
              <a:solidFill>
                <a:srgbClr val="202124"/>
              </a:solidFill>
              <a:highlight>
                <a:srgbClr val="F8F9FA"/>
              </a:highlight>
              <a:latin typeface="Times New Roman"/>
              <a:ea typeface="Times New Roman"/>
              <a:cs typeface="Times New Roman"/>
              <a:sym typeface="Times New Roman"/>
            </a:endParaRPr>
          </a:p>
          <a:p>
            <a:pPr marL="457200" lvl="0" indent="-295275" algn="l" rtl="0">
              <a:lnSpc>
                <a:spcPct val="136363"/>
              </a:lnSpc>
              <a:spcBef>
                <a:spcPts val="0"/>
              </a:spcBef>
              <a:spcAft>
                <a:spcPts val="0"/>
              </a:spcAft>
              <a:buClr>
                <a:srgbClr val="202124"/>
              </a:buClr>
              <a:buSzPts val="1050"/>
              <a:buFont typeface="Times New Roman"/>
              <a:buChar char="●"/>
            </a:pPr>
            <a:r>
              <a:rPr lang="it" sz="1050">
                <a:solidFill>
                  <a:srgbClr val="202124"/>
                </a:solidFill>
                <a:highlight>
                  <a:srgbClr val="F8F9FA"/>
                </a:highlight>
                <a:latin typeface="Times New Roman"/>
                <a:ea typeface="Times New Roman"/>
                <a:cs typeface="Times New Roman"/>
                <a:sym typeface="Times New Roman"/>
              </a:rPr>
              <a:t>Non sappiamo come avere comtatti con questi professori nn avendo mail ecc...</a:t>
            </a:r>
            <a:endParaRPr sz="1050">
              <a:solidFill>
                <a:srgbClr val="202124"/>
              </a:solidFill>
              <a:highlight>
                <a:srgbClr val="F8F9FA"/>
              </a:highlight>
              <a:latin typeface="Times New Roman"/>
              <a:ea typeface="Times New Roman"/>
              <a:cs typeface="Times New Roman"/>
              <a:sym typeface="Times New Roman"/>
            </a:endParaRPr>
          </a:p>
          <a:p>
            <a:pPr marL="457200" lvl="0" indent="-295275" algn="l" rtl="0">
              <a:lnSpc>
                <a:spcPct val="136363"/>
              </a:lnSpc>
              <a:spcBef>
                <a:spcPts val="0"/>
              </a:spcBef>
              <a:spcAft>
                <a:spcPts val="0"/>
              </a:spcAft>
              <a:buClr>
                <a:srgbClr val="202124"/>
              </a:buClr>
              <a:buSzPts val="1050"/>
              <a:buFont typeface="Times New Roman"/>
              <a:buChar char="●"/>
            </a:pPr>
            <a:r>
              <a:rPr lang="it" sz="1050">
                <a:solidFill>
                  <a:srgbClr val="202124"/>
                </a:solidFill>
                <a:highlight>
                  <a:srgbClr val="F8F9FA"/>
                </a:highlight>
                <a:latin typeface="Times New Roman"/>
                <a:ea typeface="Times New Roman"/>
                <a:cs typeface="Times New Roman"/>
                <a:sym typeface="Times New Roman"/>
              </a:rPr>
              <a:t>Pochezza dei contenuti e totale disinteresse da parte di alcuni docenti</a:t>
            </a:r>
            <a:endParaRPr sz="1050">
              <a:solidFill>
                <a:srgbClr val="202124"/>
              </a:solidFill>
              <a:highlight>
                <a:srgbClr val="F8F9FA"/>
              </a:highlight>
              <a:latin typeface="Times New Roman"/>
              <a:ea typeface="Times New Roman"/>
              <a:cs typeface="Times New Roman"/>
              <a:sym typeface="Times New Roman"/>
            </a:endParaRPr>
          </a:p>
          <a:p>
            <a:pPr marL="457200" lvl="0" indent="-295275" algn="l" rtl="0">
              <a:lnSpc>
                <a:spcPct val="136363"/>
              </a:lnSpc>
              <a:spcBef>
                <a:spcPts val="0"/>
              </a:spcBef>
              <a:spcAft>
                <a:spcPts val="0"/>
              </a:spcAft>
              <a:buClr>
                <a:srgbClr val="202124"/>
              </a:buClr>
              <a:buSzPts val="1050"/>
              <a:buChar char="●"/>
            </a:pPr>
            <a:r>
              <a:rPr lang="it" sz="1050">
                <a:solidFill>
                  <a:srgbClr val="202124"/>
                </a:solidFill>
                <a:highlight>
                  <a:srgbClr val="F8F9FA"/>
                </a:highlight>
                <a:latin typeface="Times New Roman"/>
                <a:ea typeface="Times New Roman"/>
                <a:cs typeface="Times New Roman"/>
                <a:sym typeface="Times New Roman"/>
              </a:rPr>
              <a:t>Propongo di diminuire i compiti per casa e per far regolare meglio i prof anche con la consegna a disposizione degli alunni la cosa migliore sarebbe assegnare settimana per settimana cioè di assegnare una volta a settimana e poi alla fine della settimana consegnare </a:t>
            </a:r>
            <a:r>
              <a:rPr lang="it" sz="1150">
                <a:solidFill>
                  <a:srgbClr val="202124"/>
                </a:solidFill>
                <a:highlight>
                  <a:srgbClr val="F8F9FA"/>
                </a:highlight>
              </a:rPr>
              <a:t>tutti i compiti svolti</a:t>
            </a:r>
            <a:endParaRPr sz="1150">
              <a:solidFill>
                <a:srgbClr val="202124"/>
              </a:solidFill>
              <a:highlight>
                <a:srgbClr val="F8F9FA"/>
              </a:highlight>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568"/>
        <p:cNvGrpSpPr/>
        <p:nvPr/>
      </p:nvGrpSpPr>
      <p:grpSpPr>
        <a:xfrm>
          <a:off x="0" y="0"/>
          <a:ext cx="0" cy="0"/>
          <a:chOff x="0" y="0"/>
          <a:chExt cx="0" cy="0"/>
        </a:xfrm>
      </p:grpSpPr>
      <p:sp>
        <p:nvSpPr>
          <p:cNvPr id="569" name="Google Shape;569;p96"/>
          <p:cNvSpPr txBox="1"/>
          <p:nvPr/>
        </p:nvSpPr>
        <p:spPr>
          <a:xfrm>
            <a:off x="0" y="241575"/>
            <a:ext cx="8908800" cy="4603500"/>
          </a:xfrm>
          <a:prstGeom prst="rect">
            <a:avLst/>
          </a:prstGeom>
          <a:noFill/>
          <a:ln>
            <a:noFill/>
          </a:ln>
        </p:spPr>
        <p:txBody>
          <a:bodyPr spcFirstLastPara="1" wrap="square" lIns="91425" tIns="91425" rIns="91425" bIns="91425" anchor="t" anchorCtr="0">
            <a:noAutofit/>
          </a:bodyPr>
          <a:lstStyle/>
          <a:p>
            <a:pPr marL="457200" lvl="0" indent="-285750" algn="l" rtl="0">
              <a:lnSpc>
                <a:spcPct val="136363"/>
              </a:lnSpc>
              <a:spcBef>
                <a:spcPts val="0"/>
              </a:spcBef>
              <a:spcAft>
                <a:spcPts val="0"/>
              </a:spcAft>
              <a:buClr>
                <a:srgbClr val="202124"/>
              </a:buClr>
              <a:buSzPts val="900"/>
              <a:buFont typeface="Times New Roman"/>
              <a:buChar char="●"/>
            </a:pPr>
            <a:r>
              <a:rPr lang="it" sz="900">
                <a:solidFill>
                  <a:srgbClr val="202124"/>
                </a:solidFill>
                <a:highlight>
                  <a:srgbClr val="F8F9FA"/>
                </a:highlight>
                <a:latin typeface="Times New Roman"/>
                <a:ea typeface="Times New Roman"/>
                <a:cs typeface="Times New Roman"/>
                <a:sym typeface="Times New Roman"/>
              </a:rPr>
              <a:t>Sono soddisfatto quindi non ho nulla da proporre.</a:t>
            </a:r>
            <a:endParaRPr sz="900">
              <a:solidFill>
                <a:srgbClr val="202124"/>
              </a:solidFill>
              <a:highlight>
                <a:srgbClr val="F8F9FA"/>
              </a:highlight>
              <a:latin typeface="Times New Roman"/>
              <a:ea typeface="Times New Roman"/>
              <a:cs typeface="Times New Roman"/>
              <a:sym typeface="Times New Roman"/>
            </a:endParaRPr>
          </a:p>
          <a:p>
            <a:pPr marL="457200" lvl="0" indent="-285750" algn="l" rtl="0">
              <a:lnSpc>
                <a:spcPct val="136363"/>
              </a:lnSpc>
              <a:spcBef>
                <a:spcPts val="0"/>
              </a:spcBef>
              <a:spcAft>
                <a:spcPts val="0"/>
              </a:spcAft>
              <a:buClr>
                <a:srgbClr val="202124"/>
              </a:buClr>
              <a:buSzPts val="900"/>
              <a:buFont typeface="Times New Roman"/>
              <a:buChar char="●"/>
            </a:pPr>
            <a:r>
              <a:rPr lang="it" sz="900">
                <a:solidFill>
                  <a:srgbClr val="202124"/>
                </a:solidFill>
                <a:highlight>
                  <a:srgbClr val="F8F9FA"/>
                </a:highlight>
                <a:latin typeface="Times New Roman"/>
                <a:ea typeface="Times New Roman"/>
                <a:cs typeface="Times New Roman"/>
                <a:sym typeface="Times New Roman"/>
              </a:rPr>
              <a:t>Forse manca un po’ di collaborazione tra i docenti perchè alcuni mettono videolezione in orari simili idem per i compiti</a:t>
            </a:r>
            <a:endParaRPr sz="900">
              <a:solidFill>
                <a:srgbClr val="202124"/>
              </a:solidFill>
              <a:highlight>
                <a:srgbClr val="F8F9FA"/>
              </a:highlight>
              <a:latin typeface="Times New Roman"/>
              <a:ea typeface="Times New Roman"/>
              <a:cs typeface="Times New Roman"/>
              <a:sym typeface="Times New Roman"/>
            </a:endParaRPr>
          </a:p>
          <a:p>
            <a:pPr marL="457200" lvl="0" indent="-285750" algn="l" rtl="0">
              <a:lnSpc>
                <a:spcPct val="136363"/>
              </a:lnSpc>
              <a:spcBef>
                <a:spcPts val="0"/>
              </a:spcBef>
              <a:spcAft>
                <a:spcPts val="0"/>
              </a:spcAft>
              <a:buClr>
                <a:srgbClr val="202124"/>
              </a:buClr>
              <a:buSzPts val="900"/>
              <a:buFont typeface="Times New Roman"/>
              <a:buChar char="●"/>
            </a:pPr>
            <a:r>
              <a:rPr lang="it" sz="900">
                <a:solidFill>
                  <a:srgbClr val="202124"/>
                </a:solidFill>
                <a:highlight>
                  <a:srgbClr val="F8F9FA"/>
                </a:highlight>
                <a:latin typeface="Times New Roman"/>
                <a:ea typeface="Times New Roman"/>
                <a:cs typeface="Times New Roman"/>
                <a:sym typeface="Times New Roman"/>
              </a:rPr>
              <a:t>Sono insoddisfatto solo del fatto che ci sia troppa poca comprensione da parte dei professori .</a:t>
            </a:r>
            <a:endParaRPr sz="900">
              <a:solidFill>
                <a:srgbClr val="202124"/>
              </a:solidFill>
              <a:highlight>
                <a:srgbClr val="F8F9FA"/>
              </a:highlight>
              <a:latin typeface="Times New Roman"/>
              <a:ea typeface="Times New Roman"/>
              <a:cs typeface="Times New Roman"/>
              <a:sym typeface="Times New Roman"/>
            </a:endParaRPr>
          </a:p>
          <a:p>
            <a:pPr marL="457200" lvl="0" indent="-285750" algn="l" rtl="0">
              <a:lnSpc>
                <a:spcPct val="136363"/>
              </a:lnSpc>
              <a:spcBef>
                <a:spcPts val="0"/>
              </a:spcBef>
              <a:spcAft>
                <a:spcPts val="0"/>
              </a:spcAft>
              <a:buClr>
                <a:srgbClr val="202124"/>
              </a:buClr>
              <a:buSzPts val="900"/>
              <a:buFont typeface="Times New Roman"/>
              <a:buChar char="●"/>
            </a:pPr>
            <a:r>
              <a:rPr lang="it" sz="900">
                <a:solidFill>
                  <a:srgbClr val="202124"/>
                </a:solidFill>
                <a:highlight>
                  <a:srgbClr val="F8F9FA"/>
                </a:highlight>
                <a:latin typeface="Times New Roman"/>
                <a:ea typeface="Times New Roman"/>
                <a:cs typeface="Times New Roman"/>
                <a:sym typeface="Times New Roman"/>
              </a:rPr>
              <a:t>Proporrei di invitare i prof ad usare, oltre al registro elettronico, un unica piattaforma e-learning, in modo tale da non essere molto faticoso rintracciare i diversi esercizi assegnati.</a:t>
            </a:r>
            <a:endParaRPr sz="900">
              <a:solidFill>
                <a:srgbClr val="202124"/>
              </a:solidFill>
              <a:highlight>
                <a:srgbClr val="F8F9FA"/>
              </a:highlight>
              <a:latin typeface="Times New Roman"/>
              <a:ea typeface="Times New Roman"/>
              <a:cs typeface="Times New Roman"/>
              <a:sym typeface="Times New Roman"/>
            </a:endParaRPr>
          </a:p>
          <a:p>
            <a:pPr marL="457200" lvl="0" indent="-285750" algn="l" rtl="0">
              <a:lnSpc>
                <a:spcPct val="136363"/>
              </a:lnSpc>
              <a:spcBef>
                <a:spcPts val="0"/>
              </a:spcBef>
              <a:spcAft>
                <a:spcPts val="0"/>
              </a:spcAft>
              <a:buClr>
                <a:srgbClr val="202124"/>
              </a:buClr>
              <a:buSzPts val="900"/>
              <a:buFont typeface="Times New Roman"/>
              <a:buChar char="●"/>
            </a:pPr>
            <a:r>
              <a:rPr lang="it" sz="900">
                <a:solidFill>
                  <a:srgbClr val="202124"/>
                </a:solidFill>
                <a:highlight>
                  <a:srgbClr val="F8F9FA"/>
                </a:highlight>
                <a:latin typeface="Times New Roman"/>
                <a:ea typeface="Times New Roman"/>
                <a:cs typeface="Times New Roman"/>
                <a:sym typeface="Times New Roman"/>
              </a:rPr>
              <a:t>Ho avuto contatto con i miei docenti e sono soddisfatto delle attività che propongono</a:t>
            </a:r>
            <a:endParaRPr sz="900">
              <a:solidFill>
                <a:srgbClr val="202124"/>
              </a:solidFill>
              <a:highlight>
                <a:srgbClr val="F8F9FA"/>
              </a:highlight>
              <a:latin typeface="Times New Roman"/>
              <a:ea typeface="Times New Roman"/>
              <a:cs typeface="Times New Roman"/>
              <a:sym typeface="Times New Roman"/>
            </a:endParaRPr>
          </a:p>
          <a:p>
            <a:pPr marL="457200" lvl="0" indent="-285750" algn="l" rtl="0">
              <a:lnSpc>
                <a:spcPct val="136363"/>
              </a:lnSpc>
              <a:spcBef>
                <a:spcPts val="0"/>
              </a:spcBef>
              <a:spcAft>
                <a:spcPts val="0"/>
              </a:spcAft>
              <a:buClr>
                <a:srgbClr val="202124"/>
              </a:buClr>
              <a:buSzPts val="900"/>
              <a:buFont typeface="Times New Roman"/>
              <a:buChar char="●"/>
            </a:pPr>
            <a:r>
              <a:rPr lang="it" sz="900">
                <a:solidFill>
                  <a:srgbClr val="202124"/>
                </a:solidFill>
                <a:highlight>
                  <a:srgbClr val="F8F9FA"/>
                </a:highlight>
                <a:latin typeface="Times New Roman"/>
                <a:ea typeface="Times New Roman"/>
                <a:cs typeface="Times New Roman"/>
                <a:sym typeface="Times New Roman"/>
              </a:rPr>
              <a:t>Sono soddisfatto delle attività proposte</a:t>
            </a:r>
            <a:endParaRPr sz="900">
              <a:solidFill>
                <a:srgbClr val="202124"/>
              </a:solidFill>
              <a:highlight>
                <a:srgbClr val="F8F9FA"/>
              </a:highlight>
              <a:latin typeface="Times New Roman"/>
              <a:ea typeface="Times New Roman"/>
              <a:cs typeface="Times New Roman"/>
              <a:sym typeface="Times New Roman"/>
            </a:endParaRPr>
          </a:p>
          <a:p>
            <a:pPr marL="457200" lvl="0" indent="-285750" algn="l" rtl="0">
              <a:lnSpc>
                <a:spcPct val="136363"/>
              </a:lnSpc>
              <a:spcBef>
                <a:spcPts val="0"/>
              </a:spcBef>
              <a:spcAft>
                <a:spcPts val="0"/>
              </a:spcAft>
              <a:buClr>
                <a:srgbClr val="202124"/>
              </a:buClr>
              <a:buSzPts val="900"/>
              <a:buFont typeface="Times New Roman"/>
              <a:buChar char="●"/>
            </a:pPr>
            <a:r>
              <a:rPr lang="it" sz="900">
                <a:solidFill>
                  <a:srgbClr val="202124"/>
                </a:solidFill>
                <a:highlight>
                  <a:srgbClr val="F8F9FA"/>
                </a:highlight>
                <a:latin typeface="Times New Roman"/>
                <a:ea typeface="Times New Roman"/>
                <a:cs typeface="Times New Roman"/>
                <a:sym typeface="Times New Roman"/>
              </a:rPr>
              <a:t>Professori troppo fiscali senza capire le difficoltà , propongo di essere un po’ tutti , anche noi alunni, più comprensibili e trovare un punto di incontro con un unica piattaforma senza avere svariate app che occupano sia la memoria del telefono ma anche quella mentale siccome dobbiamo ricordarci di tutte le app ogni singolo professore</a:t>
            </a:r>
            <a:endParaRPr sz="900">
              <a:solidFill>
                <a:srgbClr val="202124"/>
              </a:solidFill>
              <a:highlight>
                <a:srgbClr val="F8F9FA"/>
              </a:highlight>
              <a:latin typeface="Times New Roman"/>
              <a:ea typeface="Times New Roman"/>
              <a:cs typeface="Times New Roman"/>
              <a:sym typeface="Times New Roman"/>
            </a:endParaRPr>
          </a:p>
          <a:p>
            <a:pPr marL="457200" lvl="0" indent="-285750" algn="l" rtl="0">
              <a:lnSpc>
                <a:spcPct val="136363"/>
              </a:lnSpc>
              <a:spcBef>
                <a:spcPts val="0"/>
              </a:spcBef>
              <a:spcAft>
                <a:spcPts val="0"/>
              </a:spcAft>
              <a:buClr>
                <a:srgbClr val="202124"/>
              </a:buClr>
              <a:buSzPts val="900"/>
              <a:buFont typeface="Times New Roman"/>
              <a:buChar char="●"/>
            </a:pPr>
            <a:r>
              <a:rPr lang="it" sz="900">
                <a:solidFill>
                  <a:srgbClr val="202124"/>
                </a:solidFill>
                <a:highlight>
                  <a:srgbClr val="F8F9FA"/>
                </a:highlight>
                <a:latin typeface="Times New Roman"/>
                <a:ea typeface="Times New Roman"/>
                <a:cs typeface="Times New Roman"/>
                <a:sym typeface="Times New Roman"/>
              </a:rPr>
              <a:t>Troppe ore di lezione,bisognerebbe facilitarci le cose,perchè per noi studenti non è facile fare un uso prolungato del computer.Meno ore di lezione interattive,e anche un contatto e un sostegno psicologico da parte dei professori per gli alunni in questa situazione di sconforto.</a:t>
            </a:r>
            <a:endParaRPr sz="900">
              <a:solidFill>
                <a:srgbClr val="202124"/>
              </a:solidFill>
              <a:highlight>
                <a:srgbClr val="F8F9FA"/>
              </a:highlight>
              <a:latin typeface="Times New Roman"/>
              <a:ea typeface="Times New Roman"/>
              <a:cs typeface="Times New Roman"/>
              <a:sym typeface="Times New Roman"/>
            </a:endParaRPr>
          </a:p>
          <a:p>
            <a:pPr marL="457200" lvl="0" indent="-285750" algn="l" rtl="0">
              <a:lnSpc>
                <a:spcPct val="136363"/>
              </a:lnSpc>
              <a:spcBef>
                <a:spcPts val="0"/>
              </a:spcBef>
              <a:spcAft>
                <a:spcPts val="0"/>
              </a:spcAft>
              <a:buClr>
                <a:srgbClr val="202124"/>
              </a:buClr>
              <a:buSzPts val="900"/>
              <a:buFont typeface="Times New Roman"/>
              <a:buChar char="●"/>
            </a:pPr>
            <a:r>
              <a:rPr lang="it" sz="900">
                <a:solidFill>
                  <a:srgbClr val="202124"/>
                </a:solidFill>
                <a:highlight>
                  <a:srgbClr val="F8F9FA"/>
                </a:highlight>
                <a:latin typeface="Times New Roman"/>
                <a:ea typeface="Times New Roman"/>
                <a:cs typeface="Times New Roman"/>
                <a:sym typeface="Times New Roman"/>
              </a:rPr>
              <a:t>Non si inviavano i file</a:t>
            </a:r>
            <a:endParaRPr sz="900">
              <a:solidFill>
                <a:srgbClr val="202124"/>
              </a:solidFill>
              <a:highlight>
                <a:srgbClr val="F8F9FA"/>
              </a:highlight>
              <a:latin typeface="Times New Roman"/>
              <a:ea typeface="Times New Roman"/>
              <a:cs typeface="Times New Roman"/>
              <a:sym typeface="Times New Roman"/>
            </a:endParaRPr>
          </a:p>
          <a:p>
            <a:pPr marL="457200" lvl="0" indent="-285750" algn="l" rtl="0">
              <a:lnSpc>
                <a:spcPct val="136363"/>
              </a:lnSpc>
              <a:spcBef>
                <a:spcPts val="0"/>
              </a:spcBef>
              <a:spcAft>
                <a:spcPts val="0"/>
              </a:spcAft>
              <a:buClr>
                <a:srgbClr val="202124"/>
              </a:buClr>
              <a:buSzPts val="900"/>
              <a:buFont typeface="Times New Roman"/>
              <a:buChar char="●"/>
            </a:pPr>
            <a:r>
              <a:rPr lang="it" sz="900">
                <a:solidFill>
                  <a:srgbClr val="202124"/>
                </a:solidFill>
                <a:highlight>
                  <a:srgbClr val="F8F9FA"/>
                </a:highlight>
                <a:latin typeface="Times New Roman"/>
                <a:ea typeface="Times New Roman"/>
                <a:cs typeface="Times New Roman"/>
                <a:sym typeface="Times New Roman"/>
              </a:rPr>
              <a:t>No</a:t>
            </a:r>
            <a:endParaRPr sz="900">
              <a:solidFill>
                <a:srgbClr val="202124"/>
              </a:solidFill>
              <a:highlight>
                <a:srgbClr val="F8F9FA"/>
              </a:highlight>
              <a:latin typeface="Times New Roman"/>
              <a:ea typeface="Times New Roman"/>
              <a:cs typeface="Times New Roman"/>
              <a:sym typeface="Times New Roman"/>
            </a:endParaRPr>
          </a:p>
          <a:p>
            <a:pPr marL="457200" lvl="0" indent="-285750" algn="l" rtl="0">
              <a:lnSpc>
                <a:spcPct val="136363"/>
              </a:lnSpc>
              <a:spcBef>
                <a:spcPts val="0"/>
              </a:spcBef>
              <a:spcAft>
                <a:spcPts val="0"/>
              </a:spcAft>
              <a:buClr>
                <a:srgbClr val="202124"/>
              </a:buClr>
              <a:buSzPts val="900"/>
              <a:buFont typeface="Times New Roman"/>
              <a:buChar char="●"/>
            </a:pPr>
            <a:r>
              <a:rPr lang="it" sz="900">
                <a:solidFill>
                  <a:srgbClr val="202124"/>
                </a:solidFill>
                <a:highlight>
                  <a:srgbClr val="F8F9FA"/>
                </a:highlight>
                <a:latin typeface="Times New Roman"/>
                <a:ea typeface="Times New Roman"/>
                <a:cs typeface="Times New Roman"/>
                <a:sym typeface="Times New Roman"/>
              </a:rPr>
              <a:t>Non si sono fatti sentire.</a:t>
            </a:r>
            <a:endParaRPr sz="900">
              <a:solidFill>
                <a:srgbClr val="202124"/>
              </a:solidFill>
              <a:highlight>
                <a:srgbClr val="F8F9FA"/>
              </a:highlight>
              <a:latin typeface="Times New Roman"/>
              <a:ea typeface="Times New Roman"/>
              <a:cs typeface="Times New Roman"/>
              <a:sym typeface="Times New Roman"/>
            </a:endParaRPr>
          </a:p>
          <a:p>
            <a:pPr marL="457200" lvl="0" indent="-285750" algn="l" rtl="0">
              <a:lnSpc>
                <a:spcPct val="136363"/>
              </a:lnSpc>
              <a:spcBef>
                <a:spcPts val="0"/>
              </a:spcBef>
              <a:spcAft>
                <a:spcPts val="0"/>
              </a:spcAft>
              <a:buClr>
                <a:srgbClr val="202124"/>
              </a:buClr>
              <a:buSzPts val="900"/>
              <a:buFont typeface="Times New Roman"/>
              <a:buChar char="●"/>
            </a:pPr>
            <a:r>
              <a:rPr lang="it" sz="900">
                <a:solidFill>
                  <a:srgbClr val="202124"/>
                </a:solidFill>
                <a:highlight>
                  <a:srgbClr val="F8F9FA"/>
                </a:highlight>
                <a:latin typeface="Times New Roman"/>
                <a:ea typeface="Times New Roman"/>
                <a:cs typeface="Times New Roman"/>
                <a:sym typeface="Times New Roman"/>
              </a:rPr>
              <a:t>Sono contento però troppi compiti assegnano anche quando i giorni di lezione non solo le loro.</a:t>
            </a:r>
            <a:endParaRPr sz="900">
              <a:solidFill>
                <a:srgbClr val="202124"/>
              </a:solidFill>
              <a:highlight>
                <a:srgbClr val="F8F9FA"/>
              </a:highlight>
              <a:latin typeface="Times New Roman"/>
              <a:ea typeface="Times New Roman"/>
              <a:cs typeface="Times New Roman"/>
              <a:sym typeface="Times New Roman"/>
            </a:endParaRPr>
          </a:p>
          <a:p>
            <a:pPr marL="457200" lvl="0" indent="-285750" algn="l" rtl="0">
              <a:lnSpc>
                <a:spcPct val="136363"/>
              </a:lnSpc>
              <a:spcBef>
                <a:spcPts val="0"/>
              </a:spcBef>
              <a:spcAft>
                <a:spcPts val="0"/>
              </a:spcAft>
              <a:buClr>
                <a:srgbClr val="202124"/>
              </a:buClr>
              <a:buSzPts val="900"/>
              <a:buFont typeface="Times New Roman"/>
              <a:buChar char="●"/>
            </a:pPr>
            <a:r>
              <a:rPr lang="it" sz="900">
                <a:solidFill>
                  <a:srgbClr val="202124"/>
                </a:solidFill>
                <a:highlight>
                  <a:srgbClr val="F8F9FA"/>
                </a:highlight>
                <a:latin typeface="Times New Roman"/>
                <a:ea typeface="Times New Roman"/>
                <a:cs typeface="Times New Roman"/>
                <a:sym typeface="Times New Roman"/>
              </a:rPr>
              <a:t>Con alcuni docenti non stiamo facendo le video-lezioni perché ci mandano dei video su diverse piattaforme</a:t>
            </a:r>
            <a:endParaRPr sz="900">
              <a:solidFill>
                <a:srgbClr val="202124"/>
              </a:solidFill>
              <a:highlight>
                <a:srgbClr val="F8F9FA"/>
              </a:highlight>
              <a:latin typeface="Times New Roman"/>
              <a:ea typeface="Times New Roman"/>
              <a:cs typeface="Times New Roman"/>
              <a:sym typeface="Times New Roman"/>
            </a:endParaRPr>
          </a:p>
          <a:p>
            <a:pPr marL="457200" lvl="0" indent="-285750" algn="l" rtl="0">
              <a:lnSpc>
                <a:spcPct val="136363"/>
              </a:lnSpc>
              <a:spcBef>
                <a:spcPts val="0"/>
              </a:spcBef>
              <a:spcAft>
                <a:spcPts val="0"/>
              </a:spcAft>
              <a:buClr>
                <a:srgbClr val="202124"/>
              </a:buClr>
              <a:buSzPts val="900"/>
              <a:buFont typeface="Times New Roman"/>
              <a:buChar char="●"/>
            </a:pPr>
            <a:r>
              <a:rPr lang="it" sz="900">
                <a:solidFill>
                  <a:srgbClr val="202124"/>
                </a:solidFill>
                <a:highlight>
                  <a:srgbClr val="F8F9FA"/>
                </a:highlight>
                <a:latin typeface="Times New Roman"/>
                <a:ea typeface="Times New Roman"/>
                <a:cs typeface="Times New Roman"/>
                <a:sym typeface="Times New Roman"/>
              </a:rPr>
              <a:t>No io per ora sono in contatto con tutti</a:t>
            </a:r>
            <a:endParaRPr sz="900">
              <a:solidFill>
                <a:srgbClr val="202124"/>
              </a:solidFill>
              <a:highlight>
                <a:srgbClr val="F8F9FA"/>
              </a:highlight>
              <a:latin typeface="Times New Roman"/>
              <a:ea typeface="Times New Roman"/>
              <a:cs typeface="Times New Roman"/>
              <a:sym typeface="Times New Roman"/>
            </a:endParaRPr>
          </a:p>
          <a:p>
            <a:pPr marL="457200" lvl="0" indent="-285750" algn="l" rtl="0">
              <a:lnSpc>
                <a:spcPct val="136363"/>
              </a:lnSpc>
              <a:spcBef>
                <a:spcPts val="0"/>
              </a:spcBef>
              <a:spcAft>
                <a:spcPts val="0"/>
              </a:spcAft>
              <a:buClr>
                <a:srgbClr val="202124"/>
              </a:buClr>
              <a:buSzPts val="900"/>
              <a:buFont typeface="Times New Roman"/>
              <a:buChar char="●"/>
            </a:pPr>
            <a:r>
              <a:rPr lang="it" sz="900">
                <a:solidFill>
                  <a:srgbClr val="202124"/>
                </a:solidFill>
                <a:highlight>
                  <a:srgbClr val="F8F9FA"/>
                </a:highlight>
                <a:latin typeface="Times New Roman"/>
                <a:ea typeface="Times New Roman"/>
                <a:cs typeface="Times New Roman"/>
                <a:sym typeface="Times New Roman"/>
              </a:rPr>
              <a:t>Riguardo hai docenti alcuni poche volte caricano cose sul registro e elettronico senza neanche avvertirci. Poiché già abbiamo molti problemi ad entrare altri professori ci avvertono che hanno messo l assegno invece alcuni e quindi la maggior parte della classe non è in contatto con loro</a:t>
            </a:r>
            <a:endParaRPr sz="900">
              <a:solidFill>
                <a:srgbClr val="202124"/>
              </a:solidFill>
              <a:highlight>
                <a:srgbClr val="F8F9FA"/>
              </a:highlight>
              <a:latin typeface="Times New Roman"/>
              <a:ea typeface="Times New Roman"/>
              <a:cs typeface="Times New Roman"/>
              <a:sym typeface="Times New Roman"/>
            </a:endParaRPr>
          </a:p>
          <a:p>
            <a:pPr marL="457200" lvl="0" indent="-285750" algn="l" rtl="0">
              <a:lnSpc>
                <a:spcPct val="136363"/>
              </a:lnSpc>
              <a:spcBef>
                <a:spcPts val="0"/>
              </a:spcBef>
              <a:spcAft>
                <a:spcPts val="0"/>
              </a:spcAft>
              <a:buClr>
                <a:srgbClr val="202124"/>
              </a:buClr>
              <a:buSzPts val="900"/>
              <a:buFont typeface="Times New Roman"/>
              <a:buChar char="●"/>
            </a:pPr>
            <a:r>
              <a:rPr lang="it" sz="900">
                <a:solidFill>
                  <a:srgbClr val="202124"/>
                </a:solidFill>
                <a:highlight>
                  <a:srgbClr val="F8F9FA"/>
                </a:highlight>
                <a:latin typeface="Times New Roman"/>
                <a:ea typeface="Times New Roman"/>
                <a:cs typeface="Times New Roman"/>
                <a:sym typeface="Times New Roman"/>
              </a:rPr>
              <a:t>La lezione è disturbata e le piattaforme intasate interrogare è un vera vera presa per i fondelli per i professori</a:t>
            </a:r>
            <a:endParaRPr sz="900">
              <a:solidFill>
                <a:srgbClr val="202124"/>
              </a:solidFill>
              <a:highlight>
                <a:srgbClr val="F8F9FA"/>
              </a:highlight>
              <a:latin typeface="Times New Roman"/>
              <a:ea typeface="Times New Roman"/>
              <a:cs typeface="Times New Roman"/>
              <a:sym typeface="Times New Roman"/>
            </a:endParaRPr>
          </a:p>
          <a:p>
            <a:pPr marL="457200" lvl="0" indent="-285750" algn="l" rtl="0">
              <a:lnSpc>
                <a:spcPct val="136363"/>
              </a:lnSpc>
              <a:spcBef>
                <a:spcPts val="0"/>
              </a:spcBef>
              <a:spcAft>
                <a:spcPts val="0"/>
              </a:spcAft>
              <a:buClr>
                <a:srgbClr val="202124"/>
              </a:buClr>
              <a:buSzPts val="900"/>
              <a:buFont typeface="Times New Roman"/>
              <a:buChar char="●"/>
            </a:pPr>
            <a:r>
              <a:rPr lang="it" sz="900">
                <a:solidFill>
                  <a:srgbClr val="202124"/>
                </a:solidFill>
                <a:highlight>
                  <a:srgbClr val="F8F9FA"/>
                </a:highlight>
                <a:latin typeface="Times New Roman"/>
                <a:ea typeface="Times New Roman"/>
                <a:cs typeface="Times New Roman"/>
                <a:sym typeface="Times New Roman"/>
              </a:rPr>
              <a:t>Non sono per niente soddisfatto dell'atteggiamento e della poca collaborazione di alcuni professori. Il suggerimento che porto è l'organizzazione al 100% tra alunni e docenti, cosa che ovviamente non si verifica. Alcuni di noi alunni, anche in questa emergenza, non ci siamo a qualsiasi orari e non per dormire ma perché svolgiamo attività al di fuori della scuola (spesa, attività sportive a distanza.. ecc) Chiedo che si risolva al più presto questo atteggiamento poco professionale e collaborativo di questi professori. Non scriverò nessun nome dei professori chiamati in causa ma se leggeranno questo questionario potranno capire.</a:t>
            </a:r>
            <a:endParaRPr sz="900">
              <a:solidFill>
                <a:srgbClr val="202124"/>
              </a:solidFill>
              <a:highlight>
                <a:srgbClr val="F8F9FA"/>
              </a:highlight>
              <a:latin typeface="Times New Roman"/>
              <a:ea typeface="Times New Roman"/>
              <a:cs typeface="Times New Roman"/>
              <a:sym typeface="Times New Roman"/>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pic>
        <p:nvPicPr>
          <p:cNvPr id="239" name="Google Shape;239;p34" descr="Grafico delle risposte di Moduli. Titolo della domanda: Se utilizzi più piattaforme, ritieni necessario che ne venga utilizzata una sola per tutto l'Istituto?. Numero di risposte: 57 risposte."/>
          <p:cNvPicPr preferRelativeResize="0"/>
          <p:nvPr/>
        </p:nvPicPr>
        <p:blipFill>
          <a:blip r:embed="rId3">
            <a:alphaModFix/>
          </a:blip>
          <a:stretch>
            <a:fillRect/>
          </a:stretch>
        </p:blipFill>
        <p:spPr>
          <a:xfrm>
            <a:off x="835075" y="999126"/>
            <a:ext cx="7473850" cy="3145250"/>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573"/>
        <p:cNvGrpSpPr/>
        <p:nvPr/>
      </p:nvGrpSpPr>
      <p:grpSpPr>
        <a:xfrm>
          <a:off x="0" y="0"/>
          <a:ext cx="0" cy="0"/>
          <a:chOff x="0" y="0"/>
          <a:chExt cx="0" cy="0"/>
        </a:xfrm>
      </p:grpSpPr>
      <p:sp>
        <p:nvSpPr>
          <p:cNvPr id="574" name="Google Shape;574;p97"/>
          <p:cNvSpPr txBox="1">
            <a:spLocks noGrp="1"/>
          </p:cNvSpPr>
          <p:nvPr>
            <p:ph type="title"/>
          </p:nvPr>
        </p:nvSpPr>
        <p:spPr>
          <a:xfrm>
            <a:off x="1083900" y="580775"/>
            <a:ext cx="6976200" cy="825600"/>
          </a:xfrm>
          <a:prstGeom prst="rect">
            <a:avLst/>
          </a:prstGeom>
          <a:solidFill>
            <a:srgbClr val="FFFFFF"/>
          </a:solidFill>
          <a:ln w="114300"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it" b="1">
                <a:solidFill>
                  <a:srgbClr val="0000FF"/>
                </a:solidFill>
                <a:highlight>
                  <a:srgbClr val="FFFFFF"/>
                </a:highlight>
                <a:latin typeface="Times New Roman"/>
                <a:ea typeface="Times New Roman"/>
                <a:cs typeface="Times New Roman"/>
                <a:sym typeface="Times New Roman"/>
              </a:rPr>
              <a:t>QUESTIONARIO ALUNNI SERALE</a:t>
            </a:r>
            <a:r>
              <a:rPr lang="it" b="1">
                <a:highlight>
                  <a:srgbClr val="FFFFFF"/>
                </a:highlight>
                <a:latin typeface="Times New Roman"/>
                <a:ea typeface="Times New Roman"/>
                <a:cs typeface="Times New Roman"/>
                <a:sym typeface="Times New Roman"/>
              </a:rPr>
              <a:t> </a:t>
            </a:r>
            <a:endParaRPr b="1">
              <a:highlight>
                <a:srgbClr val="FFFFFF"/>
              </a:highlight>
              <a:latin typeface="Times New Roman"/>
              <a:ea typeface="Times New Roman"/>
              <a:cs typeface="Times New Roman"/>
              <a:sym typeface="Times New Roman"/>
            </a:endParaRPr>
          </a:p>
        </p:txBody>
      </p:sp>
      <p:pic>
        <p:nvPicPr>
          <p:cNvPr id="575" name="Google Shape;575;p97" descr="Grafico delle risposte di Moduli. Titolo della domanda: Hai visitato la nuova sezione del sito dedicata alla didattica a distanza DaD?. Numero di risposte: 11 risposte."/>
          <p:cNvPicPr preferRelativeResize="0"/>
          <p:nvPr/>
        </p:nvPicPr>
        <p:blipFill>
          <a:blip r:embed="rId3">
            <a:alphaModFix/>
          </a:blip>
          <a:stretch>
            <a:fillRect/>
          </a:stretch>
        </p:blipFill>
        <p:spPr>
          <a:xfrm>
            <a:off x="638863" y="1522550"/>
            <a:ext cx="8156021" cy="3432325"/>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pic>
        <p:nvPicPr>
          <p:cNvPr id="580" name="Google Shape;580;p98" descr="Grafico delle risposte di Moduli. Titolo della domanda: Sei riuscito/a ad accedere al registro elettronico per la consultazione del materiale didattico ed eventuali comunicazioni dei docenti?. Numero di risposte: 11 risposte."/>
          <p:cNvPicPr preferRelativeResize="0"/>
          <p:nvPr/>
        </p:nvPicPr>
        <p:blipFill>
          <a:blip r:embed="rId3">
            <a:alphaModFix/>
          </a:blip>
          <a:stretch>
            <a:fillRect/>
          </a:stretch>
        </p:blipFill>
        <p:spPr>
          <a:xfrm>
            <a:off x="313700" y="566675"/>
            <a:ext cx="8516599" cy="3859100"/>
          </a:xfrm>
          <a:prstGeom prst="rect">
            <a:avLst/>
          </a:prstGeom>
          <a:noFill/>
          <a:ln>
            <a:noFill/>
          </a:ln>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584"/>
        <p:cNvGrpSpPr/>
        <p:nvPr/>
      </p:nvGrpSpPr>
      <p:grpSpPr>
        <a:xfrm>
          <a:off x="0" y="0"/>
          <a:ext cx="0" cy="0"/>
          <a:chOff x="0" y="0"/>
          <a:chExt cx="0" cy="0"/>
        </a:xfrm>
      </p:grpSpPr>
      <p:sp>
        <p:nvSpPr>
          <p:cNvPr id="585" name="Google Shape;585;p99"/>
          <p:cNvSpPr txBox="1"/>
          <p:nvPr/>
        </p:nvSpPr>
        <p:spPr>
          <a:xfrm>
            <a:off x="548050" y="3868625"/>
            <a:ext cx="2234400" cy="78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it" sz="900">
                <a:highlight>
                  <a:srgbClr val="FBFCC5"/>
                </a:highlight>
              </a:rPr>
              <a:t>La didattica a distanza è l'occasione per consolidare le competenze degli studenti come le competenze digitali e consolidare la didattica collaborativa tra docenti e alunni</a:t>
            </a:r>
            <a:endParaRPr/>
          </a:p>
        </p:txBody>
      </p:sp>
      <p:sp>
        <p:nvSpPr>
          <p:cNvPr id="586" name="Google Shape;586;p99"/>
          <p:cNvSpPr txBox="1"/>
          <p:nvPr/>
        </p:nvSpPr>
        <p:spPr>
          <a:xfrm>
            <a:off x="3310800" y="3868625"/>
            <a:ext cx="2522400" cy="78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it" sz="900">
                <a:highlight>
                  <a:srgbClr val="FBFCC5"/>
                </a:highlight>
              </a:rPr>
              <a:t>In questa situazione di emergenza sono state attivate dal Colombo tutte le strategie e metodologie possibili per sostenere i processi di apprendimento a distanza degli alunni</a:t>
            </a:r>
            <a:endParaRPr/>
          </a:p>
        </p:txBody>
      </p:sp>
      <p:sp>
        <p:nvSpPr>
          <p:cNvPr id="587" name="Google Shape;587;p99"/>
          <p:cNvSpPr txBox="1"/>
          <p:nvPr/>
        </p:nvSpPr>
        <p:spPr>
          <a:xfrm>
            <a:off x="6049950" y="3868625"/>
            <a:ext cx="2522400" cy="78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it" sz="900">
                <a:highlight>
                  <a:srgbClr val="FBFCC5"/>
                </a:highlight>
              </a:rPr>
              <a:t>In questa situazione di emergenza sono state attivate dai tuoi docenti le giuste scelte per poter svolgere le attività previste in modo coinvolgente e proficuo per la tua crescita culturale</a:t>
            </a:r>
            <a:endParaRPr/>
          </a:p>
        </p:txBody>
      </p:sp>
      <p:pic>
        <p:nvPicPr>
          <p:cNvPr id="588" name="Google Shape;588;p99" descr="Grafico delle risposte di Moduli. Titolo della domanda: indica il tuo grado di soddisfazione alle seguenti affermazioni. Numero di risposte: ."/>
          <p:cNvPicPr preferRelativeResize="0"/>
          <p:nvPr/>
        </p:nvPicPr>
        <p:blipFill>
          <a:blip r:embed="rId3">
            <a:alphaModFix/>
          </a:blip>
          <a:stretch>
            <a:fillRect/>
          </a:stretch>
        </p:blipFill>
        <p:spPr>
          <a:xfrm>
            <a:off x="610250" y="490550"/>
            <a:ext cx="8034900" cy="3378074"/>
          </a:xfrm>
          <a:prstGeom prst="rect">
            <a:avLst/>
          </a:prstGeom>
          <a:noFill/>
          <a:ln>
            <a:noFill/>
          </a:ln>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592"/>
        <p:cNvGrpSpPr/>
        <p:nvPr/>
      </p:nvGrpSpPr>
      <p:grpSpPr>
        <a:xfrm>
          <a:off x="0" y="0"/>
          <a:ext cx="0" cy="0"/>
          <a:chOff x="0" y="0"/>
          <a:chExt cx="0" cy="0"/>
        </a:xfrm>
      </p:grpSpPr>
      <p:pic>
        <p:nvPicPr>
          <p:cNvPr id="593" name="Google Shape;593;p100" descr="Grafico delle risposte di Moduli. Titolo della domanda: Con quali strumenti i docenti del consiglio di classe  sono in contatto con te? . Numero di risposte: 11 risposte."/>
          <p:cNvPicPr preferRelativeResize="0"/>
          <p:nvPr/>
        </p:nvPicPr>
        <p:blipFill>
          <a:blip r:embed="rId3">
            <a:alphaModFix/>
          </a:blip>
          <a:stretch>
            <a:fillRect/>
          </a:stretch>
        </p:blipFill>
        <p:spPr>
          <a:xfrm>
            <a:off x="373938" y="479500"/>
            <a:ext cx="8396124" cy="3988150"/>
          </a:xfrm>
          <a:prstGeom prst="rect">
            <a:avLst/>
          </a:prstGeom>
          <a:noFill/>
          <a:ln>
            <a:noFill/>
          </a:ln>
        </p:spPr>
      </p:pic>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597"/>
        <p:cNvGrpSpPr/>
        <p:nvPr/>
      </p:nvGrpSpPr>
      <p:grpSpPr>
        <a:xfrm>
          <a:off x="0" y="0"/>
          <a:ext cx="0" cy="0"/>
          <a:chOff x="0" y="0"/>
          <a:chExt cx="0" cy="0"/>
        </a:xfrm>
      </p:grpSpPr>
      <p:pic>
        <p:nvPicPr>
          <p:cNvPr id="598" name="Google Shape;598;p101" descr="Grafico delle risposte di Moduli. Titolo della domanda: sei soddisfatto del modo con cui sei in contatto con i tuoi docenti in questo periodo di didattica a distanza?. Numero di risposte: 11 risposte."/>
          <p:cNvPicPr preferRelativeResize="0"/>
          <p:nvPr/>
        </p:nvPicPr>
        <p:blipFill>
          <a:blip r:embed="rId3">
            <a:alphaModFix/>
          </a:blip>
          <a:stretch>
            <a:fillRect/>
          </a:stretch>
        </p:blipFill>
        <p:spPr>
          <a:xfrm>
            <a:off x="659575" y="557000"/>
            <a:ext cx="8072750" cy="3657975"/>
          </a:xfrm>
          <a:prstGeom prst="rect">
            <a:avLst/>
          </a:prstGeom>
          <a:noFill/>
          <a:ln>
            <a:noFill/>
          </a:ln>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602"/>
        <p:cNvGrpSpPr/>
        <p:nvPr/>
      </p:nvGrpSpPr>
      <p:grpSpPr>
        <a:xfrm>
          <a:off x="0" y="0"/>
          <a:ext cx="0" cy="0"/>
          <a:chOff x="0" y="0"/>
          <a:chExt cx="0" cy="0"/>
        </a:xfrm>
      </p:grpSpPr>
      <p:pic>
        <p:nvPicPr>
          <p:cNvPr id="603" name="Google Shape;603;p102" descr="Grafico delle risposte di Moduli. Titolo della domanda: Ritieni che le attività proposte siano adeguate alle tue aspettative?. Numero di risposte: 11 risposte."/>
          <p:cNvPicPr preferRelativeResize="0"/>
          <p:nvPr/>
        </p:nvPicPr>
        <p:blipFill>
          <a:blip r:embed="rId3">
            <a:alphaModFix/>
          </a:blip>
          <a:stretch>
            <a:fillRect/>
          </a:stretch>
        </p:blipFill>
        <p:spPr>
          <a:xfrm>
            <a:off x="356850" y="595725"/>
            <a:ext cx="8430300" cy="3547750"/>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607"/>
        <p:cNvGrpSpPr/>
        <p:nvPr/>
      </p:nvGrpSpPr>
      <p:grpSpPr>
        <a:xfrm>
          <a:off x="0" y="0"/>
          <a:ext cx="0" cy="0"/>
          <a:chOff x="0" y="0"/>
          <a:chExt cx="0" cy="0"/>
        </a:xfrm>
      </p:grpSpPr>
      <p:pic>
        <p:nvPicPr>
          <p:cNvPr id="608" name="Google Shape;608;p103" descr="Grafico delle risposte di Moduli. Titolo della domanda: Ritieni che il numero di ore dedicate alla didattica a distanza sia adeguato?. Numero di risposte: 11 risposte."/>
          <p:cNvPicPr preferRelativeResize="0"/>
          <p:nvPr/>
        </p:nvPicPr>
        <p:blipFill>
          <a:blip r:embed="rId3">
            <a:alphaModFix/>
          </a:blip>
          <a:stretch>
            <a:fillRect/>
          </a:stretch>
        </p:blipFill>
        <p:spPr>
          <a:xfrm>
            <a:off x="428738" y="697425"/>
            <a:ext cx="8286526" cy="3487250"/>
          </a:xfrm>
          <a:prstGeom prst="rect">
            <a:avLst/>
          </a:prstGeom>
          <a:noFill/>
          <a:ln>
            <a:noFill/>
          </a:ln>
        </p:spPr>
      </p:pic>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612"/>
        <p:cNvGrpSpPr/>
        <p:nvPr/>
      </p:nvGrpSpPr>
      <p:grpSpPr>
        <a:xfrm>
          <a:off x="0" y="0"/>
          <a:ext cx="0" cy="0"/>
          <a:chOff x="0" y="0"/>
          <a:chExt cx="0" cy="0"/>
        </a:xfrm>
      </p:grpSpPr>
      <p:pic>
        <p:nvPicPr>
          <p:cNvPr id="613" name="Google Shape;613;p104" descr="Grafico delle risposte di Moduli. Titolo della domanda: Quali sono i materiali che ti inviano?. Numero di risposte: 11 risposte."/>
          <p:cNvPicPr preferRelativeResize="0"/>
          <p:nvPr/>
        </p:nvPicPr>
        <p:blipFill>
          <a:blip r:embed="rId3">
            <a:alphaModFix/>
          </a:blip>
          <a:stretch>
            <a:fillRect/>
          </a:stretch>
        </p:blipFill>
        <p:spPr>
          <a:xfrm>
            <a:off x="542725" y="479475"/>
            <a:ext cx="8212601" cy="3900975"/>
          </a:xfrm>
          <a:prstGeom prst="rect">
            <a:avLst/>
          </a:prstGeom>
          <a:noFill/>
          <a:ln>
            <a:noFill/>
          </a:ln>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617"/>
        <p:cNvGrpSpPr/>
        <p:nvPr/>
      </p:nvGrpSpPr>
      <p:grpSpPr>
        <a:xfrm>
          <a:off x="0" y="0"/>
          <a:ext cx="0" cy="0"/>
          <a:chOff x="0" y="0"/>
          <a:chExt cx="0" cy="0"/>
        </a:xfrm>
      </p:grpSpPr>
      <p:pic>
        <p:nvPicPr>
          <p:cNvPr id="618" name="Google Shape;618;p105" descr="Grafico delle risposte di Moduli. Titolo della domanda: Quale delle seguenti attività svolgi in collegamenti video?. Numero di risposte: 11 risposte."/>
          <p:cNvPicPr preferRelativeResize="0"/>
          <p:nvPr/>
        </p:nvPicPr>
        <p:blipFill>
          <a:blip r:embed="rId3">
            <a:alphaModFix/>
          </a:blip>
          <a:stretch>
            <a:fillRect/>
          </a:stretch>
        </p:blipFill>
        <p:spPr>
          <a:xfrm>
            <a:off x="641350" y="508550"/>
            <a:ext cx="8151425" cy="3871924"/>
          </a:xfrm>
          <a:prstGeom prst="rect">
            <a:avLst/>
          </a:prstGeom>
          <a:noFill/>
          <a:ln>
            <a:noFill/>
          </a:ln>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622"/>
        <p:cNvGrpSpPr/>
        <p:nvPr/>
      </p:nvGrpSpPr>
      <p:grpSpPr>
        <a:xfrm>
          <a:off x="0" y="0"/>
          <a:ext cx="0" cy="0"/>
          <a:chOff x="0" y="0"/>
          <a:chExt cx="0" cy="0"/>
        </a:xfrm>
      </p:grpSpPr>
      <p:pic>
        <p:nvPicPr>
          <p:cNvPr id="623" name="Google Shape;623;p106" descr="Grafico delle risposte di Moduli. Titolo della domanda: In quale ore sono organizzate le video-lezioni dai docenti? . Numero di risposte: 11 risposte."/>
          <p:cNvPicPr preferRelativeResize="0"/>
          <p:nvPr/>
        </p:nvPicPr>
        <p:blipFill>
          <a:blip r:embed="rId3">
            <a:alphaModFix/>
          </a:blip>
          <a:stretch>
            <a:fillRect/>
          </a:stretch>
        </p:blipFill>
        <p:spPr>
          <a:xfrm>
            <a:off x="435125" y="464950"/>
            <a:ext cx="8273750" cy="39300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pic>
        <p:nvPicPr>
          <p:cNvPr id="244" name="Google Shape;244;p35" descr="Grafico delle risposte di Moduli. Titolo della domanda: In che modo organizzi la didattica a distanza?. Numero di risposte: 57 risposte."/>
          <p:cNvPicPr preferRelativeResize="0"/>
          <p:nvPr/>
        </p:nvPicPr>
        <p:blipFill>
          <a:blip r:embed="rId3">
            <a:alphaModFix/>
          </a:blip>
          <a:stretch>
            <a:fillRect/>
          </a:stretch>
        </p:blipFill>
        <p:spPr>
          <a:xfrm>
            <a:off x="1096150" y="360775"/>
            <a:ext cx="7288975" cy="4421951"/>
          </a:xfrm>
          <a:prstGeom prst="rect">
            <a:avLst/>
          </a:prstGeom>
          <a:noFill/>
          <a:ln>
            <a:noFill/>
          </a:ln>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627"/>
        <p:cNvGrpSpPr/>
        <p:nvPr/>
      </p:nvGrpSpPr>
      <p:grpSpPr>
        <a:xfrm>
          <a:off x="0" y="0"/>
          <a:ext cx="0" cy="0"/>
          <a:chOff x="0" y="0"/>
          <a:chExt cx="0" cy="0"/>
        </a:xfrm>
      </p:grpSpPr>
      <p:pic>
        <p:nvPicPr>
          <p:cNvPr id="628" name="Google Shape;628;p107" descr="Grafico delle risposte di Moduli. Titolo della domanda: Sei soddisfatto del modo in cui i docenti organizzano le video-lezioni e dell'ora stabilita? . Numero di risposte: 11 risposte."/>
          <p:cNvPicPr preferRelativeResize="0"/>
          <p:nvPr/>
        </p:nvPicPr>
        <p:blipFill>
          <a:blip r:embed="rId3">
            <a:alphaModFix/>
          </a:blip>
          <a:stretch>
            <a:fillRect/>
          </a:stretch>
        </p:blipFill>
        <p:spPr>
          <a:xfrm>
            <a:off x="581175" y="668350"/>
            <a:ext cx="8214199" cy="3456800"/>
          </a:xfrm>
          <a:prstGeom prst="rect">
            <a:avLst/>
          </a:prstGeom>
          <a:noFill/>
          <a:ln>
            <a:noFill/>
          </a:ln>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632"/>
        <p:cNvGrpSpPr/>
        <p:nvPr/>
      </p:nvGrpSpPr>
      <p:grpSpPr>
        <a:xfrm>
          <a:off x="0" y="0"/>
          <a:ext cx="0" cy="0"/>
          <a:chOff x="0" y="0"/>
          <a:chExt cx="0" cy="0"/>
        </a:xfrm>
      </p:grpSpPr>
      <p:pic>
        <p:nvPicPr>
          <p:cNvPr id="633" name="Google Shape;633;p108" descr="Grafico delle risposte di Moduli. Titolo della domanda: Hai un collegamento a Internet?. Numero di risposte: 11 risposte."/>
          <p:cNvPicPr preferRelativeResize="0"/>
          <p:nvPr/>
        </p:nvPicPr>
        <p:blipFill>
          <a:blip r:embed="rId3">
            <a:alphaModFix/>
          </a:blip>
          <a:stretch>
            <a:fillRect/>
          </a:stretch>
        </p:blipFill>
        <p:spPr>
          <a:xfrm>
            <a:off x="726475" y="653825"/>
            <a:ext cx="8024525" cy="3376975"/>
          </a:xfrm>
          <a:prstGeom prst="rect">
            <a:avLst/>
          </a:prstGeom>
          <a:noFill/>
          <a:ln>
            <a:noFill/>
          </a:ln>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637"/>
        <p:cNvGrpSpPr/>
        <p:nvPr/>
      </p:nvGrpSpPr>
      <p:grpSpPr>
        <a:xfrm>
          <a:off x="0" y="0"/>
          <a:ext cx="0" cy="0"/>
          <a:chOff x="0" y="0"/>
          <a:chExt cx="0" cy="0"/>
        </a:xfrm>
      </p:grpSpPr>
      <p:pic>
        <p:nvPicPr>
          <p:cNvPr id="638" name="Google Shape;638;p109" descr="Grafico delle risposte di Moduli. Titolo della domanda: Che tipologia di connessione puoi usare?. Numero di risposte: 11 risposte."/>
          <p:cNvPicPr preferRelativeResize="0"/>
          <p:nvPr/>
        </p:nvPicPr>
        <p:blipFill>
          <a:blip r:embed="rId3">
            <a:alphaModFix/>
          </a:blip>
          <a:stretch>
            <a:fillRect/>
          </a:stretch>
        </p:blipFill>
        <p:spPr>
          <a:xfrm>
            <a:off x="152400" y="623275"/>
            <a:ext cx="8839200" cy="3719830"/>
          </a:xfrm>
          <a:prstGeom prst="rect">
            <a:avLst/>
          </a:prstGeom>
          <a:noFill/>
          <a:ln>
            <a:noFill/>
          </a:ln>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642"/>
        <p:cNvGrpSpPr/>
        <p:nvPr/>
      </p:nvGrpSpPr>
      <p:grpSpPr>
        <a:xfrm>
          <a:off x="0" y="0"/>
          <a:ext cx="0" cy="0"/>
          <a:chOff x="0" y="0"/>
          <a:chExt cx="0" cy="0"/>
        </a:xfrm>
      </p:grpSpPr>
      <p:pic>
        <p:nvPicPr>
          <p:cNvPr id="643" name="Google Shape;643;p110" descr="Grafico delle risposte di Moduli. Titolo della domanda: Qual è la velocità massima di connessione? . Numero di risposte: 11 risposte."/>
          <p:cNvPicPr preferRelativeResize="0"/>
          <p:nvPr/>
        </p:nvPicPr>
        <p:blipFill>
          <a:blip r:embed="rId3">
            <a:alphaModFix/>
          </a:blip>
          <a:stretch>
            <a:fillRect/>
          </a:stretch>
        </p:blipFill>
        <p:spPr>
          <a:xfrm>
            <a:off x="479325" y="769050"/>
            <a:ext cx="8185349" cy="3444675"/>
          </a:xfrm>
          <a:prstGeom prst="rect">
            <a:avLst/>
          </a:prstGeom>
          <a:noFill/>
          <a:ln>
            <a:noFill/>
          </a:ln>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647"/>
        <p:cNvGrpSpPr/>
        <p:nvPr/>
      </p:nvGrpSpPr>
      <p:grpSpPr>
        <a:xfrm>
          <a:off x="0" y="0"/>
          <a:ext cx="0" cy="0"/>
          <a:chOff x="0" y="0"/>
          <a:chExt cx="0" cy="0"/>
        </a:xfrm>
      </p:grpSpPr>
      <p:pic>
        <p:nvPicPr>
          <p:cNvPr id="648" name="Google Shape;648;p111" descr="Grafico delle risposte di Moduli. Titolo della domanda: Nella didattica a distanza quale dispositivo usi? . Numero di risposte: 11 risposte."/>
          <p:cNvPicPr preferRelativeResize="0"/>
          <p:nvPr/>
        </p:nvPicPr>
        <p:blipFill>
          <a:blip r:embed="rId3">
            <a:alphaModFix/>
          </a:blip>
          <a:stretch>
            <a:fillRect/>
          </a:stretch>
        </p:blipFill>
        <p:spPr>
          <a:xfrm>
            <a:off x="374950" y="578150"/>
            <a:ext cx="8394101" cy="3987200"/>
          </a:xfrm>
          <a:prstGeom prst="rect">
            <a:avLst/>
          </a:prstGeom>
          <a:noFill/>
          <a:ln>
            <a:noFill/>
          </a:ln>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652"/>
        <p:cNvGrpSpPr/>
        <p:nvPr/>
      </p:nvGrpSpPr>
      <p:grpSpPr>
        <a:xfrm>
          <a:off x="0" y="0"/>
          <a:ext cx="0" cy="0"/>
          <a:chOff x="0" y="0"/>
          <a:chExt cx="0" cy="0"/>
        </a:xfrm>
      </p:grpSpPr>
      <p:pic>
        <p:nvPicPr>
          <p:cNvPr id="653" name="Google Shape;653;p112" descr="Grafico delle risposte di Moduli. Titolo della domanda: Devi condividere il dispositivo che utilizzi prevalentemente per la didattica a distanza con i tuoi familiari?. Numero di risposte: 11 risposte."/>
          <p:cNvPicPr preferRelativeResize="0"/>
          <p:nvPr/>
        </p:nvPicPr>
        <p:blipFill>
          <a:blip r:embed="rId3">
            <a:alphaModFix/>
          </a:blip>
          <a:stretch>
            <a:fillRect/>
          </a:stretch>
        </p:blipFill>
        <p:spPr>
          <a:xfrm>
            <a:off x="668375" y="595700"/>
            <a:ext cx="8083500" cy="3662850"/>
          </a:xfrm>
          <a:prstGeom prst="rect">
            <a:avLst/>
          </a:prstGeom>
          <a:noFill/>
          <a:ln>
            <a:noFill/>
          </a:ln>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657"/>
        <p:cNvGrpSpPr/>
        <p:nvPr/>
      </p:nvGrpSpPr>
      <p:grpSpPr>
        <a:xfrm>
          <a:off x="0" y="0"/>
          <a:ext cx="0" cy="0"/>
          <a:chOff x="0" y="0"/>
          <a:chExt cx="0" cy="0"/>
        </a:xfrm>
      </p:grpSpPr>
      <p:sp>
        <p:nvSpPr>
          <p:cNvPr id="658" name="Google Shape;658;p113"/>
          <p:cNvSpPr txBox="1"/>
          <p:nvPr/>
        </p:nvSpPr>
        <p:spPr>
          <a:xfrm>
            <a:off x="388350" y="380250"/>
            <a:ext cx="8367300" cy="4383000"/>
          </a:xfrm>
          <a:prstGeom prst="rect">
            <a:avLst/>
          </a:prstGeom>
          <a:noFill/>
          <a:ln>
            <a:noFill/>
          </a:ln>
        </p:spPr>
        <p:txBody>
          <a:bodyPr spcFirstLastPara="1" wrap="square" lIns="91425" tIns="91425" rIns="91425" bIns="91425" anchor="t" anchorCtr="0">
            <a:noAutofit/>
          </a:bodyPr>
          <a:lstStyle/>
          <a:p>
            <a:pPr marL="0" marR="76200" lvl="0" indent="0" algn="l" rtl="0">
              <a:lnSpc>
                <a:spcPct val="135000"/>
              </a:lnSpc>
              <a:spcBef>
                <a:spcPts val="600"/>
              </a:spcBef>
              <a:spcAft>
                <a:spcPts val="0"/>
              </a:spcAft>
              <a:buNone/>
            </a:pPr>
            <a:r>
              <a:rPr lang="it" sz="1600" b="1">
                <a:solidFill>
                  <a:srgbClr val="202124"/>
                </a:solidFill>
                <a:latin typeface="Times New Roman"/>
                <a:ea typeface="Times New Roman"/>
                <a:cs typeface="Times New Roman"/>
                <a:sym typeface="Times New Roman"/>
              </a:rPr>
              <a:t>Con quali discipline ci sono stati contatti online in periodo di Didattica a Distanza?</a:t>
            </a:r>
            <a:endParaRPr sz="1600" b="1">
              <a:solidFill>
                <a:srgbClr val="202124"/>
              </a:solidFill>
              <a:latin typeface="Times New Roman"/>
              <a:ea typeface="Times New Roman"/>
              <a:cs typeface="Times New Roman"/>
              <a:sym typeface="Times New Roman"/>
            </a:endParaRPr>
          </a:p>
          <a:p>
            <a:pPr marL="0" marR="76200" lvl="0" indent="0" algn="l" rtl="0">
              <a:lnSpc>
                <a:spcPct val="135000"/>
              </a:lnSpc>
              <a:spcBef>
                <a:spcPts val="1800"/>
              </a:spcBef>
              <a:spcAft>
                <a:spcPts val="0"/>
              </a:spcAft>
              <a:buNone/>
            </a:pPr>
            <a:r>
              <a:rPr lang="it" sz="1300">
                <a:solidFill>
                  <a:srgbClr val="202124"/>
                </a:solidFill>
                <a:latin typeface="Times New Roman"/>
                <a:ea typeface="Times New Roman"/>
                <a:cs typeface="Times New Roman"/>
                <a:sym typeface="Times New Roman"/>
              </a:rPr>
              <a:t>11 risposte</a:t>
            </a:r>
            <a:endParaRPr sz="1300">
              <a:solidFill>
                <a:srgbClr val="202124"/>
              </a:solidFill>
              <a:latin typeface="Times New Roman"/>
              <a:ea typeface="Times New Roman"/>
              <a:cs typeface="Times New Roman"/>
              <a:sym typeface="Times New Roman"/>
            </a:endParaRPr>
          </a:p>
          <a:p>
            <a:pPr marL="101600" marR="215900" lvl="0" indent="0" algn="l" rtl="0">
              <a:lnSpc>
                <a:spcPct val="142857"/>
              </a:lnSpc>
              <a:spcBef>
                <a:spcPts val="1800"/>
              </a:spcBef>
              <a:spcAft>
                <a:spcPts val="0"/>
              </a:spcAft>
              <a:buNone/>
            </a:pPr>
            <a:r>
              <a:rPr lang="it" sz="1450">
                <a:solidFill>
                  <a:srgbClr val="202124"/>
                </a:solidFill>
                <a:highlight>
                  <a:srgbClr val="F8F9FA"/>
                </a:highlight>
                <a:latin typeface="Times New Roman"/>
                <a:ea typeface="Times New Roman"/>
                <a:cs typeface="Times New Roman"/>
                <a:sym typeface="Times New Roman"/>
              </a:rPr>
              <a:t>Tutte</a:t>
            </a:r>
            <a:endParaRPr sz="1450">
              <a:solidFill>
                <a:srgbClr val="202124"/>
              </a:solidFill>
              <a:highlight>
                <a:srgbClr val="F8F9FA"/>
              </a:highlight>
              <a:latin typeface="Times New Roman"/>
              <a:ea typeface="Times New Roman"/>
              <a:cs typeface="Times New Roman"/>
              <a:sym typeface="Times New Roman"/>
            </a:endParaRPr>
          </a:p>
          <a:p>
            <a:pPr marL="101600" marR="215900" lvl="0" indent="0" algn="l" rtl="0">
              <a:lnSpc>
                <a:spcPct val="142857"/>
              </a:lnSpc>
              <a:spcBef>
                <a:spcPts val="300"/>
              </a:spcBef>
              <a:spcAft>
                <a:spcPts val="0"/>
              </a:spcAft>
              <a:buNone/>
            </a:pPr>
            <a:r>
              <a:rPr lang="it" sz="1450">
                <a:solidFill>
                  <a:srgbClr val="202124"/>
                </a:solidFill>
                <a:highlight>
                  <a:srgbClr val="F8F9FA"/>
                </a:highlight>
                <a:latin typeface="Times New Roman"/>
                <a:ea typeface="Times New Roman"/>
                <a:cs typeface="Times New Roman"/>
                <a:sym typeface="Times New Roman"/>
              </a:rPr>
              <a:t>Tutti</a:t>
            </a:r>
            <a:endParaRPr sz="1450">
              <a:solidFill>
                <a:srgbClr val="202124"/>
              </a:solidFill>
              <a:highlight>
                <a:srgbClr val="F8F9FA"/>
              </a:highlight>
              <a:latin typeface="Times New Roman"/>
              <a:ea typeface="Times New Roman"/>
              <a:cs typeface="Times New Roman"/>
              <a:sym typeface="Times New Roman"/>
            </a:endParaRPr>
          </a:p>
          <a:p>
            <a:pPr marL="101600" marR="215900" lvl="0" indent="0" algn="l" rtl="0">
              <a:lnSpc>
                <a:spcPct val="142857"/>
              </a:lnSpc>
              <a:spcBef>
                <a:spcPts val="300"/>
              </a:spcBef>
              <a:spcAft>
                <a:spcPts val="0"/>
              </a:spcAft>
              <a:buNone/>
            </a:pPr>
            <a:r>
              <a:rPr lang="it" sz="1450">
                <a:solidFill>
                  <a:srgbClr val="202124"/>
                </a:solidFill>
                <a:highlight>
                  <a:srgbClr val="F8F9FA"/>
                </a:highlight>
                <a:latin typeface="Times New Roman"/>
                <a:ea typeface="Times New Roman"/>
                <a:cs typeface="Times New Roman"/>
                <a:sym typeface="Times New Roman"/>
              </a:rPr>
              <a:t>Elettrotecnica-Logistica-Navigazione-Meccanica e Macchine-Inglese-Italiano</a:t>
            </a:r>
            <a:endParaRPr sz="1450">
              <a:solidFill>
                <a:srgbClr val="202124"/>
              </a:solidFill>
              <a:highlight>
                <a:srgbClr val="F8F9FA"/>
              </a:highlight>
              <a:latin typeface="Times New Roman"/>
              <a:ea typeface="Times New Roman"/>
              <a:cs typeface="Times New Roman"/>
              <a:sym typeface="Times New Roman"/>
            </a:endParaRPr>
          </a:p>
          <a:p>
            <a:pPr marL="101600" marR="215900" lvl="0" indent="0" algn="l" rtl="0">
              <a:lnSpc>
                <a:spcPct val="142857"/>
              </a:lnSpc>
              <a:spcBef>
                <a:spcPts val="300"/>
              </a:spcBef>
              <a:spcAft>
                <a:spcPts val="0"/>
              </a:spcAft>
              <a:buNone/>
            </a:pPr>
            <a:r>
              <a:rPr lang="it" sz="1450">
                <a:solidFill>
                  <a:srgbClr val="202124"/>
                </a:solidFill>
                <a:highlight>
                  <a:srgbClr val="F8F9FA"/>
                </a:highlight>
                <a:latin typeface="Times New Roman"/>
                <a:ea typeface="Times New Roman"/>
                <a:cs typeface="Times New Roman"/>
                <a:sym typeface="Times New Roman"/>
              </a:rPr>
              <a:t>Tutte le discipline</a:t>
            </a:r>
            <a:endParaRPr sz="1450">
              <a:solidFill>
                <a:srgbClr val="202124"/>
              </a:solidFill>
              <a:highlight>
                <a:srgbClr val="F8F9FA"/>
              </a:highlight>
              <a:latin typeface="Times New Roman"/>
              <a:ea typeface="Times New Roman"/>
              <a:cs typeface="Times New Roman"/>
              <a:sym typeface="Times New Roman"/>
            </a:endParaRPr>
          </a:p>
          <a:p>
            <a:pPr marL="101600" marR="215900" lvl="0" indent="0" algn="l" rtl="0">
              <a:lnSpc>
                <a:spcPct val="142857"/>
              </a:lnSpc>
              <a:spcBef>
                <a:spcPts val="300"/>
              </a:spcBef>
              <a:spcAft>
                <a:spcPts val="0"/>
              </a:spcAft>
              <a:buNone/>
            </a:pPr>
            <a:r>
              <a:rPr lang="it" sz="1450">
                <a:solidFill>
                  <a:srgbClr val="202124"/>
                </a:solidFill>
                <a:highlight>
                  <a:srgbClr val="F8F9FA"/>
                </a:highlight>
                <a:latin typeface="Times New Roman"/>
                <a:ea typeface="Times New Roman"/>
                <a:cs typeface="Times New Roman"/>
                <a:sym typeface="Times New Roman"/>
              </a:rPr>
              <a:t>Logistica diritto inglese italiano</a:t>
            </a:r>
            <a:endParaRPr sz="1450">
              <a:solidFill>
                <a:srgbClr val="202124"/>
              </a:solidFill>
              <a:highlight>
                <a:srgbClr val="F8F9FA"/>
              </a:highlight>
              <a:latin typeface="Times New Roman"/>
              <a:ea typeface="Times New Roman"/>
              <a:cs typeface="Times New Roman"/>
              <a:sym typeface="Times New Roman"/>
            </a:endParaRPr>
          </a:p>
          <a:p>
            <a:pPr marL="101600" marR="215900" lvl="0" indent="0" algn="l" rtl="0">
              <a:lnSpc>
                <a:spcPct val="142857"/>
              </a:lnSpc>
              <a:spcBef>
                <a:spcPts val="300"/>
              </a:spcBef>
              <a:spcAft>
                <a:spcPts val="0"/>
              </a:spcAft>
              <a:buNone/>
            </a:pPr>
            <a:r>
              <a:rPr lang="it" sz="1450">
                <a:solidFill>
                  <a:srgbClr val="202124"/>
                </a:solidFill>
                <a:highlight>
                  <a:srgbClr val="F8F9FA"/>
                </a:highlight>
                <a:latin typeface="Times New Roman"/>
                <a:ea typeface="Times New Roman"/>
                <a:cs typeface="Times New Roman"/>
                <a:sym typeface="Times New Roman"/>
              </a:rPr>
              <a:t>Diritto. Storia,italiano inglese</a:t>
            </a:r>
            <a:endParaRPr sz="1450">
              <a:solidFill>
                <a:srgbClr val="202124"/>
              </a:solidFill>
              <a:highlight>
                <a:srgbClr val="F8F9FA"/>
              </a:highlight>
              <a:latin typeface="Times New Roman"/>
              <a:ea typeface="Times New Roman"/>
              <a:cs typeface="Times New Roman"/>
              <a:sym typeface="Times New Roman"/>
            </a:endParaRPr>
          </a:p>
          <a:p>
            <a:pPr marL="101600" marR="215900" lvl="0" indent="0" algn="l" rtl="0">
              <a:lnSpc>
                <a:spcPct val="142857"/>
              </a:lnSpc>
              <a:spcBef>
                <a:spcPts val="300"/>
              </a:spcBef>
              <a:spcAft>
                <a:spcPts val="0"/>
              </a:spcAft>
              <a:buNone/>
            </a:pPr>
            <a:r>
              <a:rPr lang="it" sz="1450">
                <a:solidFill>
                  <a:srgbClr val="202124"/>
                </a:solidFill>
                <a:highlight>
                  <a:srgbClr val="F8F9FA"/>
                </a:highlight>
                <a:latin typeface="Times New Roman"/>
                <a:ea typeface="Times New Roman"/>
                <a:cs typeface="Times New Roman"/>
                <a:sym typeface="Times New Roman"/>
              </a:rPr>
              <a:t>Inviti ad iscriversi alle piattaforme previste</a:t>
            </a:r>
            <a:endParaRPr sz="1450">
              <a:solidFill>
                <a:srgbClr val="202124"/>
              </a:solidFill>
              <a:highlight>
                <a:srgbClr val="F8F9FA"/>
              </a:highlight>
              <a:latin typeface="Times New Roman"/>
              <a:ea typeface="Times New Roman"/>
              <a:cs typeface="Times New Roman"/>
              <a:sym typeface="Times New Roman"/>
            </a:endParaRPr>
          </a:p>
          <a:p>
            <a:pPr marL="101600" marR="215900" lvl="0" indent="0" algn="l" rtl="0">
              <a:lnSpc>
                <a:spcPct val="142857"/>
              </a:lnSpc>
              <a:spcBef>
                <a:spcPts val="300"/>
              </a:spcBef>
              <a:spcAft>
                <a:spcPts val="0"/>
              </a:spcAft>
              <a:buNone/>
            </a:pPr>
            <a:r>
              <a:rPr lang="it" sz="1450">
                <a:solidFill>
                  <a:srgbClr val="202124"/>
                </a:solidFill>
                <a:highlight>
                  <a:srgbClr val="F8F9FA"/>
                </a:highlight>
                <a:latin typeface="Times New Roman"/>
                <a:ea typeface="Times New Roman"/>
                <a:cs typeface="Times New Roman"/>
                <a:sym typeface="Times New Roman"/>
              </a:rPr>
              <a:t>Italiano, matematica, inglese, diritto ,navigazione, logistica, elettrotecnica, meccanica e macchine</a:t>
            </a:r>
            <a:endParaRPr sz="1450">
              <a:solidFill>
                <a:srgbClr val="202124"/>
              </a:solidFill>
              <a:highlight>
                <a:srgbClr val="F8F9FA"/>
              </a:highlight>
              <a:latin typeface="Times New Roman"/>
              <a:ea typeface="Times New Roman"/>
              <a:cs typeface="Times New Roman"/>
              <a:sym typeface="Times New Roman"/>
            </a:endParaRPr>
          </a:p>
          <a:p>
            <a:pPr marL="101600" marR="215900" lvl="0" indent="0" algn="l" rtl="0">
              <a:lnSpc>
                <a:spcPct val="142857"/>
              </a:lnSpc>
              <a:spcBef>
                <a:spcPts val="300"/>
              </a:spcBef>
              <a:spcAft>
                <a:spcPts val="0"/>
              </a:spcAft>
              <a:buNone/>
            </a:pPr>
            <a:r>
              <a:rPr lang="it" sz="1450">
                <a:solidFill>
                  <a:srgbClr val="202124"/>
                </a:solidFill>
                <a:highlight>
                  <a:srgbClr val="F8F9FA"/>
                </a:highlight>
                <a:latin typeface="Times New Roman"/>
                <a:ea typeface="Times New Roman"/>
                <a:cs typeface="Times New Roman"/>
                <a:sym typeface="Times New Roman"/>
              </a:rPr>
              <a:t>Tutte le discipline</a:t>
            </a:r>
            <a:endParaRPr sz="1450">
              <a:solidFill>
                <a:srgbClr val="202124"/>
              </a:solidFill>
              <a:highlight>
                <a:srgbClr val="F8F9FA"/>
              </a:highlight>
              <a:latin typeface="Times New Roman"/>
              <a:ea typeface="Times New Roman"/>
              <a:cs typeface="Times New Roman"/>
              <a:sym typeface="Times New Roman"/>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662"/>
        <p:cNvGrpSpPr/>
        <p:nvPr/>
      </p:nvGrpSpPr>
      <p:grpSpPr>
        <a:xfrm>
          <a:off x="0" y="0"/>
          <a:ext cx="0" cy="0"/>
          <a:chOff x="0" y="0"/>
          <a:chExt cx="0" cy="0"/>
        </a:xfrm>
      </p:grpSpPr>
      <p:sp>
        <p:nvSpPr>
          <p:cNvPr id="663" name="Google Shape;663;p114"/>
          <p:cNvSpPr txBox="1"/>
          <p:nvPr/>
        </p:nvSpPr>
        <p:spPr>
          <a:xfrm>
            <a:off x="524250" y="567025"/>
            <a:ext cx="8095500" cy="3735900"/>
          </a:xfrm>
          <a:prstGeom prst="rect">
            <a:avLst/>
          </a:prstGeom>
          <a:noFill/>
          <a:ln>
            <a:noFill/>
          </a:ln>
        </p:spPr>
        <p:txBody>
          <a:bodyPr spcFirstLastPara="1" wrap="square" lIns="91425" tIns="91425" rIns="91425" bIns="91425" anchor="t" anchorCtr="0">
            <a:noAutofit/>
          </a:bodyPr>
          <a:lstStyle/>
          <a:p>
            <a:pPr marL="0" marR="76200" lvl="0" indent="0" algn="l" rtl="0">
              <a:lnSpc>
                <a:spcPct val="135000"/>
              </a:lnSpc>
              <a:spcBef>
                <a:spcPts val="600"/>
              </a:spcBef>
              <a:spcAft>
                <a:spcPts val="0"/>
              </a:spcAft>
              <a:buNone/>
            </a:pPr>
            <a:r>
              <a:rPr lang="it" sz="1200" b="1">
                <a:solidFill>
                  <a:srgbClr val="202124"/>
                </a:solidFill>
                <a:latin typeface="Times New Roman"/>
                <a:ea typeface="Times New Roman"/>
                <a:cs typeface="Times New Roman"/>
                <a:sym typeface="Times New Roman"/>
              </a:rPr>
              <a:t>S</a:t>
            </a:r>
            <a:r>
              <a:rPr lang="it" sz="1300" b="1">
                <a:solidFill>
                  <a:srgbClr val="202124"/>
                </a:solidFill>
                <a:latin typeface="Times New Roman"/>
                <a:ea typeface="Times New Roman"/>
                <a:cs typeface="Times New Roman"/>
                <a:sym typeface="Times New Roman"/>
              </a:rPr>
              <a:t>e non ha mai avuto contatti con alcuni docenti potresti indicare in poche parole la motivazione? E se non sei soddisfatto delle attività proposte cosa proponi? Commenti, suggerimenti, proposte ci aiuteranno a migliorare. Grazie per la tu collaborazione</a:t>
            </a:r>
            <a:endParaRPr sz="1300" b="1">
              <a:solidFill>
                <a:srgbClr val="202124"/>
              </a:solidFill>
              <a:latin typeface="Times New Roman"/>
              <a:ea typeface="Times New Roman"/>
              <a:cs typeface="Times New Roman"/>
              <a:sym typeface="Times New Roman"/>
            </a:endParaRPr>
          </a:p>
          <a:p>
            <a:pPr marL="0" marR="76200" lvl="0" indent="0" algn="l" rtl="0">
              <a:lnSpc>
                <a:spcPct val="135000"/>
              </a:lnSpc>
              <a:spcBef>
                <a:spcPts val="1800"/>
              </a:spcBef>
              <a:spcAft>
                <a:spcPts val="0"/>
              </a:spcAft>
              <a:buNone/>
            </a:pPr>
            <a:r>
              <a:rPr lang="it" sz="900">
                <a:solidFill>
                  <a:srgbClr val="202124"/>
                </a:solidFill>
                <a:latin typeface="Roboto"/>
                <a:ea typeface="Roboto"/>
                <a:cs typeface="Roboto"/>
                <a:sym typeface="Roboto"/>
              </a:rPr>
              <a:t>3 risposte</a:t>
            </a:r>
            <a:endParaRPr sz="900">
              <a:solidFill>
                <a:srgbClr val="202124"/>
              </a:solidFill>
              <a:latin typeface="Roboto"/>
              <a:ea typeface="Roboto"/>
              <a:cs typeface="Roboto"/>
              <a:sym typeface="Roboto"/>
            </a:endParaRPr>
          </a:p>
          <a:p>
            <a:pPr marL="101600" marR="215900" lvl="0" indent="0" algn="l" rtl="0">
              <a:lnSpc>
                <a:spcPct val="142857"/>
              </a:lnSpc>
              <a:spcBef>
                <a:spcPts val="1800"/>
              </a:spcBef>
              <a:spcAft>
                <a:spcPts val="0"/>
              </a:spcAft>
              <a:buNone/>
            </a:pPr>
            <a:r>
              <a:rPr lang="it" sz="1450">
                <a:solidFill>
                  <a:srgbClr val="202124"/>
                </a:solidFill>
                <a:highlight>
                  <a:srgbClr val="F8F9FA"/>
                </a:highlight>
                <a:latin typeface="Times New Roman"/>
                <a:ea typeface="Times New Roman"/>
                <a:cs typeface="Times New Roman"/>
                <a:sym typeface="Times New Roman"/>
              </a:rPr>
              <a:t>Sprovvista di pc ed ho connessione dati ha consumo.</a:t>
            </a:r>
            <a:endParaRPr sz="1450">
              <a:solidFill>
                <a:srgbClr val="202124"/>
              </a:solidFill>
              <a:highlight>
                <a:srgbClr val="F8F9FA"/>
              </a:highlight>
              <a:latin typeface="Times New Roman"/>
              <a:ea typeface="Times New Roman"/>
              <a:cs typeface="Times New Roman"/>
              <a:sym typeface="Times New Roman"/>
            </a:endParaRPr>
          </a:p>
          <a:p>
            <a:pPr marL="101600" marR="215900" lvl="0" indent="0" algn="l" rtl="0">
              <a:lnSpc>
                <a:spcPct val="142857"/>
              </a:lnSpc>
              <a:spcBef>
                <a:spcPts val="300"/>
              </a:spcBef>
              <a:spcAft>
                <a:spcPts val="0"/>
              </a:spcAft>
              <a:buNone/>
            </a:pPr>
            <a:r>
              <a:rPr lang="it" sz="1450">
                <a:solidFill>
                  <a:srgbClr val="202124"/>
                </a:solidFill>
                <a:highlight>
                  <a:srgbClr val="F8F9FA"/>
                </a:highlight>
                <a:latin typeface="Times New Roman"/>
                <a:ea typeface="Times New Roman"/>
                <a:cs typeface="Times New Roman"/>
                <a:sym typeface="Times New Roman"/>
              </a:rPr>
              <a:t>Si dovrebbe usare una sola piattaforma .stabilire degli orari in cui i docenti devono comunicare con gli alunni</a:t>
            </a:r>
            <a:endParaRPr sz="1450">
              <a:solidFill>
                <a:srgbClr val="202124"/>
              </a:solidFill>
              <a:highlight>
                <a:srgbClr val="F8F9FA"/>
              </a:highlight>
              <a:latin typeface="Times New Roman"/>
              <a:ea typeface="Times New Roman"/>
              <a:cs typeface="Times New Roman"/>
              <a:sym typeface="Times New Roman"/>
            </a:endParaRPr>
          </a:p>
          <a:p>
            <a:pPr marL="101600" marR="215900" lvl="0" indent="0" algn="l" rtl="0">
              <a:lnSpc>
                <a:spcPct val="142857"/>
              </a:lnSpc>
              <a:spcBef>
                <a:spcPts val="300"/>
              </a:spcBef>
              <a:spcAft>
                <a:spcPts val="0"/>
              </a:spcAft>
              <a:buNone/>
            </a:pPr>
            <a:r>
              <a:rPr lang="it" sz="1450">
                <a:solidFill>
                  <a:srgbClr val="202124"/>
                </a:solidFill>
                <a:highlight>
                  <a:srgbClr val="F8F9FA"/>
                </a:highlight>
                <a:latin typeface="Times New Roman"/>
                <a:ea typeface="Times New Roman"/>
                <a:cs typeface="Times New Roman"/>
                <a:sym typeface="Times New Roman"/>
              </a:rPr>
              <a:t>Nel contesto mi sembra tutto abbastanza chiaro e facile da seguire. Ma il metodo tradizionale tra i banchi non si discute e sicuramente più efficace</a:t>
            </a:r>
            <a:endParaRPr sz="1450">
              <a:solidFill>
                <a:srgbClr val="202124"/>
              </a:solidFill>
              <a:highlight>
                <a:srgbClr val="F8F9FA"/>
              </a:highlight>
              <a:latin typeface="Times New Roman"/>
              <a:ea typeface="Times New Roman"/>
              <a:cs typeface="Times New Roman"/>
              <a:sym typeface="Times New Roman"/>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667"/>
        <p:cNvGrpSpPr/>
        <p:nvPr/>
      </p:nvGrpSpPr>
      <p:grpSpPr>
        <a:xfrm>
          <a:off x="0" y="0"/>
          <a:ext cx="0" cy="0"/>
          <a:chOff x="0" y="0"/>
          <a:chExt cx="0" cy="0"/>
        </a:xfrm>
      </p:grpSpPr>
      <p:sp>
        <p:nvSpPr>
          <p:cNvPr id="668" name="Google Shape;668;p115"/>
          <p:cNvSpPr txBox="1">
            <a:spLocks noGrp="1"/>
          </p:cNvSpPr>
          <p:nvPr>
            <p:ph type="title"/>
          </p:nvPr>
        </p:nvSpPr>
        <p:spPr>
          <a:xfrm>
            <a:off x="1028375" y="3713450"/>
            <a:ext cx="7505700" cy="825600"/>
          </a:xfrm>
          <a:prstGeom prst="rect">
            <a:avLst/>
          </a:prstGeom>
          <a:solidFill>
            <a:srgbClr val="FFFFFF"/>
          </a:solidFill>
          <a:ln w="114300" cap="flat" cmpd="sng">
            <a:solidFill>
              <a:srgbClr val="FF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it" b="1">
                <a:solidFill>
                  <a:srgbClr val="0000FF"/>
                </a:solidFill>
                <a:highlight>
                  <a:srgbClr val="FFFFFF"/>
                </a:highlight>
                <a:latin typeface="Times New Roman"/>
                <a:ea typeface="Times New Roman"/>
                <a:cs typeface="Times New Roman"/>
                <a:sym typeface="Times New Roman"/>
              </a:rPr>
              <a:t>QUESTIONARIO GENITORI SEDE ITTL</a:t>
            </a:r>
            <a:r>
              <a:rPr lang="it" b="1">
                <a:highlight>
                  <a:srgbClr val="FFFFFF"/>
                </a:highlight>
                <a:latin typeface="Times New Roman"/>
                <a:ea typeface="Times New Roman"/>
                <a:cs typeface="Times New Roman"/>
                <a:sym typeface="Times New Roman"/>
              </a:rPr>
              <a:t> </a:t>
            </a:r>
            <a:endParaRPr b="1">
              <a:highlight>
                <a:srgbClr val="FFFFFF"/>
              </a:highlight>
              <a:latin typeface="Times New Roman"/>
              <a:ea typeface="Times New Roman"/>
              <a:cs typeface="Times New Roman"/>
              <a:sym typeface="Times New Roman"/>
            </a:endParaRPr>
          </a:p>
        </p:txBody>
      </p:sp>
      <p:pic>
        <p:nvPicPr>
          <p:cNvPr id="669" name="Google Shape;669;p115"/>
          <p:cNvPicPr preferRelativeResize="0"/>
          <p:nvPr/>
        </p:nvPicPr>
        <p:blipFill>
          <a:blip r:embed="rId3">
            <a:alphaModFix/>
          </a:blip>
          <a:stretch>
            <a:fillRect/>
          </a:stretch>
        </p:blipFill>
        <p:spPr>
          <a:xfrm>
            <a:off x="2057762" y="379400"/>
            <a:ext cx="5028475" cy="3119824"/>
          </a:xfrm>
          <a:prstGeom prst="rect">
            <a:avLst/>
          </a:prstGeom>
          <a:noFill/>
          <a:ln>
            <a:noFill/>
          </a:ln>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673"/>
        <p:cNvGrpSpPr/>
        <p:nvPr/>
      </p:nvGrpSpPr>
      <p:grpSpPr>
        <a:xfrm>
          <a:off x="0" y="0"/>
          <a:ext cx="0" cy="0"/>
          <a:chOff x="0" y="0"/>
          <a:chExt cx="0" cy="0"/>
        </a:xfrm>
      </p:grpSpPr>
      <p:pic>
        <p:nvPicPr>
          <p:cNvPr id="674" name="Google Shape;674;p116" descr="Grafico delle risposte di Moduli. Titolo della domanda: Quale classe frequenta suo figlio?. Numero di risposte: 132 risposte."/>
          <p:cNvPicPr preferRelativeResize="0"/>
          <p:nvPr/>
        </p:nvPicPr>
        <p:blipFill>
          <a:blip r:embed="rId3">
            <a:alphaModFix/>
          </a:blip>
          <a:stretch>
            <a:fillRect/>
          </a:stretch>
        </p:blipFill>
        <p:spPr>
          <a:xfrm>
            <a:off x="351225" y="689175"/>
            <a:ext cx="8441551" cy="35524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pic>
        <p:nvPicPr>
          <p:cNvPr id="249" name="Google Shape;249;p36" descr="Grafico delle risposte di Moduli. Titolo della domanda: In base alla esperienza in tutte le classi nelle quali lavori, quanti studenti svolgono Attività didattica a Distanza?. Numero di risposte: 57 risposte."/>
          <p:cNvPicPr preferRelativeResize="0"/>
          <p:nvPr/>
        </p:nvPicPr>
        <p:blipFill>
          <a:blip r:embed="rId3">
            <a:alphaModFix/>
          </a:blip>
          <a:stretch>
            <a:fillRect/>
          </a:stretch>
        </p:blipFill>
        <p:spPr>
          <a:xfrm>
            <a:off x="640913" y="790475"/>
            <a:ext cx="7862174" cy="3562550"/>
          </a:xfrm>
          <a:prstGeom prst="rect">
            <a:avLst/>
          </a:prstGeom>
          <a:noFill/>
          <a:ln>
            <a:noFill/>
          </a:ln>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678"/>
        <p:cNvGrpSpPr/>
        <p:nvPr/>
      </p:nvGrpSpPr>
      <p:grpSpPr>
        <a:xfrm>
          <a:off x="0" y="0"/>
          <a:ext cx="0" cy="0"/>
          <a:chOff x="0" y="0"/>
          <a:chExt cx="0" cy="0"/>
        </a:xfrm>
      </p:grpSpPr>
      <p:pic>
        <p:nvPicPr>
          <p:cNvPr id="679" name="Google Shape;679;p117" descr="Grafico delle risposte di Moduli. Titolo della domanda: Ha visitato la nuova sezione del sito dedicata alla didattica a distanza DaD?. Numero di risposte: 132 risposte."/>
          <p:cNvPicPr preferRelativeResize="0"/>
          <p:nvPr/>
        </p:nvPicPr>
        <p:blipFill>
          <a:blip r:embed="rId3">
            <a:alphaModFix/>
          </a:blip>
          <a:stretch>
            <a:fillRect/>
          </a:stretch>
        </p:blipFill>
        <p:spPr>
          <a:xfrm>
            <a:off x="260912" y="757500"/>
            <a:ext cx="8622175" cy="3628500"/>
          </a:xfrm>
          <a:prstGeom prst="rect">
            <a:avLst/>
          </a:prstGeom>
          <a:noFill/>
          <a:ln>
            <a:noFill/>
          </a:ln>
        </p:spPr>
      </p:pic>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683"/>
        <p:cNvGrpSpPr/>
        <p:nvPr/>
      </p:nvGrpSpPr>
      <p:grpSpPr>
        <a:xfrm>
          <a:off x="0" y="0"/>
          <a:ext cx="0" cy="0"/>
          <a:chOff x="0" y="0"/>
          <a:chExt cx="0" cy="0"/>
        </a:xfrm>
      </p:grpSpPr>
      <p:pic>
        <p:nvPicPr>
          <p:cNvPr id="684" name="Google Shape;684;p118" descr="Grafico delle risposte di Moduli. Titolo della domanda: E' riuscito/a ad accedere al registro elettronico per la consultazione del materiale didattico?. Numero di risposte: 132 risposte."/>
          <p:cNvPicPr preferRelativeResize="0"/>
          <p:nvPr/>
        </p:nvPicPr>
        <p:blipFill>
          <a:blip r:embed="rId3">
            <a:alphaModFix/>
          </a:blip>
          <a:stretch>
            <a:fillRect/>
          </a:stretch>
        </p:blipFill>
        <p:spPr>
          <a:xfrm>
            <a:off x="289325" y="769450"/>
            <a:ext cx="8565350" cy="3604575"/>
          </a:xfrm>
          <a:prstGeom prst="rect">
            <a:avLst/>
          </a:prstGeom>
          <a:noFill/>
          <a:ln>
            <a:noFill/>
          </a:ln>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688"/>
        <p:cNvGrpSpPr/>
        <p:nvPr/>
      </p:nvGrpSpPr>
      <p:grpSpPr>
        <a:xfrm>
          <a:off x="0" y="0"/>
          <a:ext cx="0" cy="0"/>
          <a:chOff x="0" y="0"/>
          <a:chExt cx="0" cy="0"/>
        </a:xfrm>
      </p:grpSpPr>
      <p:pic>
        <p:nvPicPr>
          <p:cNvPr id="689" name="Google Shape;689;p119" descr="Grafico delle risposte di Moduli. Titolo della domanda: Ha consultato il registro elettronico per vedere gli esiti degli scrutini quadrimestrali? . Numero di risposte: 132 risposte."/>
          <p:cNvPicPr preferRelativeResize="0"/>
          <p:nvPr/>
        </p:nvPicPr>
        <p:blipFill>
          <a:blip r:embed="rId3">
            <a:alphaModFix/>
          </a:blip>
          <a:stretch>
            <a:fillRect/>
          </a:stretch>
        </p:blipFill>
        <p:spPr>
          <a:xfrm>
            <a:off x="232500" y="745550"/>
            <a:ext cx="8679000" cy="3652400"/>
          </a:xfrm>
          <a:prstGeom prst="rect">
            <a:avLst/>
          </a:prstGeom>
          <a:noFill/>
          <a:ln>
            <a:noFill/>
          </a:ln>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693"/>
        <p:cNvGrpSpPr/>
        <p:nvPr/>
      </p:nvGrpSpPr>
      <p:grpSpPr>
        <a:xfrm>
          <a:off x="0" y="0"/>
          <a:ext cx="0" cy="0"/>
          <a:chOff x="0" y="0"/>
          <a:chExt cx="0" cy="0"/>
        </a:xfrm>
      </p:grpSpPr>
      <p:pic>
        <p:nvPicPr>
          <p:cNvPr id="694" name="Google Shape;694;p120" descr="Grafico delle risposte di Moduli. Titolo della domanda: Nella didattica a distanza suo figlio quale strumento usa? . Numero di risposte: 132 risposte."/>
          <p:cNvPicPr preferRelativeResize="0"/>
          <p:nvPr/>
        </p:nvPicPr>
        <p:blipFill>
          <a:blip r:embed="rId3">
            <a:alphaModFix/>
          </a:blip>
          <a:stretch>
            <a:fillRect/>
          </a:stretch>
        </p:blipFill>
        <p:spPr>
          <a:xfrm>
            <a:off x="289325" y="537475"/>
            <a:ext cx="8565350" cy="4068551"/>
          </a:xfrm>
          <a:prstGeom prst="rect">
            <a:avLst/>
          </a:prstGeom>
          <a:noFill/>
          <a:ln>
            <a:noFill/>
          </a:ln>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698"/>
        <p:cNvGrpSpPr/>
        <p:nvPr/>
      </p:nvGrpSpPr>
      <p:grpSpPr>
        <a:xfrm>
          <a:off x="0" y="0"/>
          <a:ext cx="0" cy="0"/>
          <a:chOff x="0" y="0"/>
          <a:chExt cx="0" cy="0"/>
        </a:xfrm>
      </p:grpSpPr>
      <p:pic>
        <p:nvPicPr>
          <p:cNvPr id="699" name="Google Shape;699;p121" descr="Grafico delle risposte di Moduli. Titolo della domanda: Quali problematiche sono riscontrate nello svolgere la didattica a distanza? . Numero di risposte: 132 risposte."/>
          <p:cNvPicPr preferRelativeResize="0"/>
          <p:nvPr/>
        </p:nvPicPr>
        <p:blipFill>
          <a:blip r:embed="rId3">
            <a:alphaModFix/>
          </a:blip>
          <a:stretch>
            <a:fillRect/>
          </a:stretch>
        </p:blipFill>
        <p:spPr>
          <a:xfrm>
            <a:off x="248825" y="426250"/>
            <a:ext cx="8771201" cy="4276775"/>
          </a:xfrm>
          <a:prstGeom prst="rect">
            <a:avLst/>
          </a:prstGeom>
          <a:noFill/>
          <a:ln>
            <a:noFill/>
          </a:ln>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703"/>
        <p:cNvGrpSpPr/>
        <p:nvPr/>
      </p:nvGrpSpPr>
      <p:grpSpPr>
        <a:xfrm>
          <a:off x="0" y="0"/>
          <a:ext cx="0" cy="0"/>
          <a:chOff x="0" y="0"/>
          <a:chExt cx="0" cy="0"/>
        </a:xfrm>
      </p:grpSpPr>
      <p:pic>
        <p:nvPicPr>
          <p:cNvPr id="704" name="Google Shape;704;p122" descr="Grafico delle risposte di Moduli. Titolo della domanda: Quali strumenti utilizzano i docenti del consiglio di classe di suo figlio per le attività a distanza? . Numero di risposte: 131 risposte."/>
          <p:cNvPicPr preferRelativeResize="0"/>
          <p:nvPr/>
        </p:nvPicPr>
        <p:blipFill>
          <a:blip r:embed="rId3">
            <a:alphaModFix/>
          </a:blip>
          <a:stretch>
            <a:fillRect/>
          </a:stretch>
        </p:blipFill>
        <p:spPr>
          <a:xfrm>
            <a:off x="289325" y="537475"/>
            <a:ext cx="8565350" cy="4068551"/>
          </a:xfrm>
          <a:prstGeom prst="rect">
            <a:avLst/>
          </a:prstGeom>
          <a:noFill/>
          <a:ln>
            <a:noFill/>
          </a:ln>
        </p:spPr>
      </p:pic>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708"/>
        <p:cNvGrpSpPr/>
        <p:nvPr/>
      </p:nvGrpSpPr>
      <p:grpSpPr>
        <a:xfrm>
          <a:off x="0" y="0"/>
          <a:ext cx="0" cy="0"/>
          <a:chOff x="0" y="0"/>
          <a:chExt cx="0" cy="0"/>
        </a:xfrm>
      </p:grpSpPr>
      <p:pic>
        <p:nvPicPr>
          <p:cNvPr id="709" name="Google Shape;709;p123" descr="Grafico delle risposte di Moduli. Titolo della domanda: Quali sono i materiali forniti dai docenti a suo figlio? . Numero di risposte: 129 risposte."/>
          <p:cNvPicPr preferRelativeResize="0"/>
          <p:nvPr/>
        </p:nvPicPr>
        <p:blipFill>
          <a:blip r:embed="rId3">
            <a:alphaModFix/>
          </a:blip>
          <a:stretch>
            <a:fillRect/>
          </a:stretch>
        </p:blipFill>
        <p:spPr>
          <a:xfrm>
            <a:off x="291113" y="412050"/>
            <a:ext cx="8561774" cy="4066850"/>
          </a:xfrm>
          <a:prstGeom prst="rect">
            <a:avLst/>
          </a:prstGeom>
          <a:noFill/>
          <a:ln>
            <a:noFill/>
          </a:ln>
        </p:spPr>
      </p:pic>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713"/>
        <p:cNvGrpSpPr/>
        <p:nvPr/>
      </p:nvGrpSpPr>
      <p:grpSpPr>
        <a:xfrm>
          <a:off x="0" y="0"/>
          <a:ext cx="0" cy="0"/>
          <a:chOff x="0" y="0"/>
          <a:chExt cx="0" cy="0"/>
        </a:xfrm>
      </p:grpSpPr>
      <p:pic>
        <p:nvPicPr>
          <p:cNvPr id="714" name="Google Shape;714;p124" descr="Grafico delle risposte di Moduli. Titolo della domanda: Quale delle seguenti attività svolge suo figlio?. Numero di risposte: 131 risposte."/>
          <p:cNvPicPr preferRelativeResize="0"/>
          <p:nvPr/>
        </p:nvPicPr>
        <p:blipFill>
          <a:blip r:embed="rId3">
            <a:alphaModFix/>
          </a:blip>
          <a:stretch>
            <a:fillRect/>
          </a:stretch>
        </p:blipFill>
        <p:spPr>
          <a:xfrm>
            <a:off x="339063" y="561100"/>
            <a:ext cx="8465875" cy="4021300"/>
          </a:xfrm>
          <a:prstGeom prst="rect">
            <a:avLst/>
          </a:prstGeom>
          <a:noFill/>
          <a:ln>
            <a:noFill/>
          </a:ln>
        </p:spPr>
      </p:pic>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718"/>
        <p:cNvGrpSpPr/>
        <p:nvPr/>
      </p:nvGrpSpPr>
      <p:grpSpPr>
        <a:xfrm>
          <a:off x="0" y="0"/>
          <a:ext cx="0" cy="0"/>
          <a:chOff x="0" y="0"/>
          <a:chExt cx="0" cy="0"/>
        </a:xfrm>
      </p:grpSpPr>
      <p:pic>
        <p:nvPicPr>
          <p:cNvPr id="719" name="Google Shape;719;p125" descr="Grafico delle risposte di Moduli. Titolo della domanda: Quanto tempo dedica suo figlio alle attività di didattica a distanza?. Numero di risposte: 128 risposte."/>
          <p:cNvPicPr preferRelativeResize="0"/>
          <p:nvPr/>
        </p:nvPicPr>
        <p:blipFill>
          <a:blip r:embed="rId3">
            <a:alphaModFix/>
          </a:blip>
          <a:stretch>
            <a:fillRect/>
          </a:stretch>
        </p:blipFill>
        <p:spPr>
          <a:xfrm>
            <a:off x="410100" y="594850"/>
            <a:ext cx="8323800" cy="3953800"/>
          </a:xfrm>
          <a:prstGeom prst="rect">
            <a:avLst/>
          </a:prstGeom>
          <a:noFill/>
          <a:ln>
            <a:noFill/>
          </a:ln>
        </p:spPr>
      </p:pic>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723"/>
        <p:cNvGrpSpPr/>
        <p:nvPr/>
      </p:nvGrpSpPr>
      <p:grpSpPr>
        <a:xfrm>
          <a:off x="0" y="0"/>
          <a:ext cx="0" cy="0"/>
          <a:chOff x="0" y="0"/>
          <a:chExt cx="0" cy="0"/>
        </a:xfrm>
      </p:grpSpPr>
      <p:pic>
        <p:nvPicPr>
          <p:cNvPr id="724" name="Google Shape;724;p126" descr="Grafico delle risposte di Moduli. Titolo della domanda: Quanto tempo dedica suo figlio alle attività di didattica a distanza?. Numero di risposte: 128 risposte."/>
          <p:cNvPicPr preferRelativeResize="0"/>
          <p:nvPr/>
        </p:nvPicPr>
        <p:blipFill>
          <a:blip r:embed="rId3">
            <a:alphaModFix/>
          </a:blip>
          <a:stretch>
            <a:fillRect/>
          </a:stretch>
        </p:blipFill>
        <p:spPr>
          <a:xfrm>
            <a:off x="317750" y="550975"/>
            <a:ext cx="8508499" cy="4041550"/>
          </a:xfrm>
          <a:prstGeom prst="rect">
            <a:avLst/>
          </a:prstGeom>
          <a:noFill/>
          <a:ln>
            <a:noFill/>
          </a:ln>
        </p:spPr>
      </p:pic>
    </p:spTree>
  </p:cSld>
  <p:clrMapOvr>
    <a:masterClrMapping/>
  </p:clrMapOvr>
</p:sld>
</file>

<file path=ppt/theme/theme1.xml><?xml version="1.0" encoding="utf-8"?>
<a:theme xmlns:a="http://schemas.openxmlformats.org/drawingml/2006/main" name="Shift">
  <a:themeElements>
    <a:clrScheme name="Shift">
      <a:dk1>
        <a:srgbClr val="FFFFFF"/>
      </a:dk1>
      <a:lt1>
        <a:srgbClr val="AF7B51"/>
      </a:lt1>
      <a:dk2>
        <a:srgbClr val="233A44"/>
      </a:dk2>
      <a:lt2>
        <a:srgbClr val="D9D9D9"/>
      </a:lt2>
      <a:accent1>
        <a:srgbClr val="00796B"/>
      </a:accent1>
      <a:accent2>
        <a:srgbClr val="D9563F"/>
      </a:accent2>
      <a:accent3>
        <a:srgbClr val="C4A15A"/>
      </a:accent3>
      <a:accent4>
        <a:srgbClr val="14F597"/>
      </a:accent4>
      <a:accent5>
        <a:srgbClr val="3D4594"/>
      </a:accent5>
      <a:accent6>
        <a:srgbClr val="163EF5"/>
      </a:accent6>
      <a:hlink>
        <a:srgbClr val="3D4594"/>
      </a:hlink>
      <a:folHlink>
        <a:srgbClr val="3D45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TotalTime>
  <Words>3985</Words>
  <Application>Microsoft Office PowerPoint</Application>
  <PresentationFormat>Presentazione su schermo (16:9)</PresentationFormat>
  <Paragraphs>243</Paragraphs>
  <Slides>113</Slides>
  <Notes>113</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113</vt:i4>
      </vt:variant>
    </vt:vector>
  </HeadingPairs>
  <TitlesOfParts>
    <vt:vector size="119" baseType="lpstr">
      <vt:lpstr>Calibri</vt:lpstr>
      <vt:lpstr>Roboto</vt:lpstr>
      <vt:lpstr>Times New Roman</vt:lpstr>
      <vt:lpstr>Nunito</vt:lpstr>
      <vt:lpstr>Arial</vt:lpstr>
      <vt:lpstr>Shift</vt:lpstr>
      <vt:lpstr>  QUESTIONARIO DI MONITORAGGIO SULLA DIDATTICA A DISTANZA a cura del Nucleo Interno di Valutazione di Istituto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Se sì, quali? 34 risposte </vt:lpstr>
      <vt:lpstr>Presentazione standard di PowerPoint</vt:lpstr>
      <vt:lpstr>Presentazione standard di PowerPoint</vt:lpstr>
      <vt:lpstr>Se sì, quali? 27 risposte</vt:lpstr>
      <vt:lpstr>Presentazione standard di PowerPoint</vt:lpstr>
      <vt:lpstr>Presentazione standard di PowerPoint</vt:lpstr>
      <vt:lpstr>Presentazione standard di PowerPoint</vt:lpstr>
      <vt:lpstr>Presentazione standard di PowerPoint</vt:lpstr>
      <vt:lpstr>Presentazione standard di PowerPoint</vt:lpstr>
      <vt:lpstr>Se sì, quali?</vt:lpstr>
      <vt:lpstr>Presentazione standard di PowerPoint</vt:lpstr>
      <vt:lpstr>Presentazione standard di PowerPoint</vt:lpstr>
      <vt:lpstr>Insegnante di sostegno</vt:lpstr>
      <vt:lpstr>Presentazione standard di PowerPoint</vt:lpstr>
      <vt:lpstr>RILEVAZIONE COMUNE A TUTTI</vt:lpstr>
      <vt:lpstr>FORMAZIONE IN ITINERE</vt:lpstr>
      <vt:lpstr>Presentazione standard di PowerPoint</vt:lpstr>
      <vt:lpstr>QUESTIONARIO ALUNNI SEDE IPMAT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Se non ha mai avuto contatti con alcuni docenti potresti indicare in poche parole la motivazione? E se non sei soddisfatto delle attività proposte cosa proponi? Commenti, suggerimenti, proposte ci aiuteranno a migliorare. Grazie per la tu collaborazione</vt:lpstr>
      <vt:lpstr>QUESTIONARIO ALUNNI SEDE ITTL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Se non ha mai avuto contatti con alcuni docenti potresti indicare in poche parole la motivazione? E se non sei soddisfatto delle attività proposte cosa proponi? Commenti, suggerimenti, proposte ci aiuteranno a migliorare. Grazie per la tu collaborazione 62 risposte</vt:lpstr>
      <vt:lpstr>Presentazione standard di PowerPoint</vt:lpstr>
      <vt:lpstr>Presentazione standard di PowerPoint</vt:lpstr>
      <vt:lpstr>Presentazione standard di PowerPoint</vt:lpstr>
      <vt:lpstr>Presentazione standard di PowerPoint</vt:lpstr>
      <vt:lpstr>QUESTIONARIO ALUNNI SERALE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QUESTIONARIO GENITORI SEDE ITTL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Nel caso non sia soddisfatto delle attività a distanza svolte dal Colombo può dare di seguito un consiglio affinchè si possa migliorare la progettazione delle future attività didattiche. Grazie per la collaborazione! 25 risposte</vt:lpstr>
      <vt:lpstr>Presentazione standard di PowerPoint</vt:lpstr>
      <vt:lpstr>QUESTIONARIO GENITORI SEDE IPMAT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Nel caso non sia soddisfatto delle attività a distanza svolte dal Colombo può dare di seguito un consiglio affinchè si possa migliorare la progettazione delle future attività didattiche. Grazie per la collaborazione! 8 risposte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QUESTIONARIO DI MONITORAGGIO SULLA DIDATTICA A DISTANZA e REPORT delle attività DaD ISISS Colombo a cura del Nucleo Interno di Valutazione di Istituto</dc:title>
  <dc:creator>lenovo</dc:creator>
  <cp:lastModifiedBy>lenovo</cp:lastModifiedBy>
  <cp:revision>11</cp:revision>
  <dcterms:modified xsi:type="dcterms:W3CDTF">2020-10-19T18:16:19Z</dcterms:modified>
</cp:coreProperties>
</file>